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7" r:id="rId2"/>
    <p:sldId id="265" r:id="rId3"/>
    <p:sldId id="267" r:id="rId4"/>
    <p:sldId id="268" r:id="rId5"/>
    <p:sldId id="269" r:id="rId6"/>
    <p:sldId id="270" r:id="rId7"/>
    <p:sldId id="266" r:id="rId8"/>
    <p:sldId id="263" r:id="rId9"/>
    <p:sldId id="264" r:id="rId1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8"/>
    <p:restoredTop sz="94714"/>
  </p:normalViewPr>
  <p:slideViewPr>
    <p:cSldViewPr snapToGrid="0">
      <p:cViewPr varScale="1">
        <p:scale>
          <a:sx n="198" d="100"/>
          <a:sy n="198" d="100"/>
        </p:scale>
        <p:origin x="51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BA5997-3005-4140-804B-309592AF7402}" type="doc">
      <dgm:prSet loTypeId="urn:microsoft.com/office/officeart/2005/8/layout/hProcess7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9666223-12E7-4741-879F-8B8974CC9C1F}">
      <dgm:prSet phldrT="[Texte]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fr-FR" b="1" dirty="0"/>
            <a:t>Initialement</a:t>
          </a:r>
        </a:p>
      </dgm:t>
    </dgm:pt>
    <dgm:pt modelId="{A9C4A038-9D9C-5347-83A3-6C8EDA2E4B61}" type="parTrans" cxnId="{880DE6ED-B880-0D45-A270-49243D13937E}">
      <dgm:prSet/>
      <dgm:spPr/>
      <dgm:t>
        <a:bodyPr/>
        <a:lstStyle/>
        <a:p>
          <a:endParaRPr lang="fr-FR"/>
        </a:p>
      </dgm:t>
    </dgm:pt>
    <dgm:pt modelId="{DC4CFA62-5610-4440-AE7D-84DA911BE91E}" type="sibTrans" cxnId="{880DE6ED-B880-0D45-A270-49243D13937E}">
      <dgm:prSet/>
      <dgm:spPr/>
      <dgm:t>
        <a:bodyPr/>
        <a:lstStyle/>
        <a:p>
          <a:endParaRPr lang="fr-FR"/>
        </a:p>
      </dgm:t>
    </dgm:pt>
    <dgm:pt modelId="{B69BA11D-31CC-4841-9E6D-EB9CFB44B3A5}">
      <dgm:prSet phldrT="[Texte]" custT="1"/>
      <dgm:spPr/>
      <dgm:t>
        <a:bodyPr/>
        <a:lstStyle/>
        <a:p>
          <a:r>
            <a:rPr lang="fr-FR" sz="1400" dirty="0"/>
            <a:t>Anciens diplômes</a:t>
          </a:r>
        </a:p>
      </dgm:t>
    </dgm:pt>
    <dgm:pt modelId="{32610367-AC15-C840-974E-14F179333F30}" type="parTrans" cxnId="{021D134B-ABF0-374D-A325-23D1D1667FD2}">
      <dgm:prSet/>
      <dgm:spPr/>
      <dgm:t>
        <a:bodyPr/>
        <a:lstStyle/>
        <a:p>
          <a:endParaRPr lang="fr-FR"/>
        </a:p>
      </dgm:t>
    </dgm:pt>
    <dgm:pt modelId="{020AE471-4746-924E-B47C-043CACCEE7F6}" type="sibTrans" cxnId="{021D134B-ABF0-374D-A325-23D1D1667FD2}">
      <dgm:prSet/>
      <dgm:spPr/>
      <dgm:t>
        <a:bodyPr/>
        <a:lstStyle/>
        <a:p>
          <a:endParaRPr lang="fr-FR"/>
        </a:p>
      </dgm:t>
    </dgm:pt>
    <dgm:pt modelId="{5B407F90-D79E-0D4D-8631-554C5FC81ABA}">
      <dgm:prSet phldrT="[Texte]"/>
      <dgm:spPr>
        <a:solidFill>
          <a:srgbClr val="0070C0"/>
        </a:solidFill>
      </dgm:spPr>
      <dgm:t>
        <a:bodyPr/>
        <a:lstStyle/>
        <a:p>
          <a:r>
            <a:rPr lang="fr-FR" b="1" dirty="0"/>
            <a:t>2017</a:t>
          </a:r>
        </a:p>
      </dgm:t>
    </dgm:pt>
    <dgm:pt modelId="{E3E7CB5D-4A77-074E-9C3B-ACC82807A97A}" type="parTrans" cxnId="{B3EFC920-4736-CE4C-AB32-16D153B2C098}">
      <dgm:prSet/>
      <dgm:spPr/>
      <dgm:t>
        <a:bodyPr/>
        <a:lstStyle/>
        <a:p>
          <a:endParaRPr lang="fr-FR"/>
        </a:p>
      </dgm:t>
    </dgm:pt>
    <dgm:pt modelId="{47A48A52-35A2-FB4B-BF68-ED121EBBC874}" type="sibTrans" cxnId="{B3EFC920-4736-CE4C-AB32-16D153B2C098}">
      <dgm:prSet/>
      <dgm:spPr/>
      <dgm:t>
        <a:bodyPr/>
        <a:lstStyle/>
        <a:p>
          <a:endParaRPr lang="fr-FR"/>
        </a:p>
      </dgm:t>
    </dgm:pt>
    <dgm:pt modelId="{B8456E27-3B78-284C-904C-72D5A9D9B419}">
      <dgm:prSet phldrT="[Texte]" custT="1"/>
      <dgm:spPr/>
      <dgm:t>
        <a:bodyPr/>
        <a:lstStyle/>
        <a:p>
          <a:r>
            <a:rPr lang="fr-FR" sz="1400" dirty="0"/>
            <a:t>Réforme des diplômes fédéraux</a:t>
          </a:r>
        </a:p>
      </dgm:t>
    </dgm:pt>
    <dgm:pt modelId="{E3B38109-096F-3C4F-8539-4BF9AFC39D29}" type="parTrans" cxnId="{D23358E8-9AAC-7247-9468-6DB054A51980}">
      <dgm:prSet/>
      <dgm:spPr/>
      <dgm:t>
        <a:bodyPr/>
        <a:lstStyle/>
        <a:p>
          <a:endParaRPr lang="fr-FR"/>
        </a:p>
      </dgm:t>
    </dgm:pt>
    <dgm:pt modelId="{7602A007-6E7C-E04A-9D26-E03761845E39}" type="sibTrans" cxnId="{D23358E8-9AAC-7247-9468-6DB054A51980}">
      <dgm:prSet/>
      <dgm:spPr/>
      <dgm:t>
        <a:bodyPr/>
        <a:lstStyle/>
        <a:p>
          <a:endParaRPr lang="fr-FR"/>
        </a:p>
      </dgm:t>
    </dgm:pt>
    <dgm:pt modelId="{E2255B02-5069-F84C-BAF4-AC8507DCD39A}">
      <dgm:prSet phldrT="[Texte]"/>
      <dgm:spPr>
        <a:solidFill>
          <a:srgbClr val="002060"/>
        </a:solidFill>
      </dgm:spPr>
      <dgm:t>
        <a:bodyPr/>
        <a:lstStyle/>
        <a:p>
          <a:r>
            <a:rPr lang="fr-FR" b="1" dirty="0"/>
            <a:t>2025</a:t>
          </a:r>
        </a:p>
      </dgm:t>
    </dgm:pt>
    <dgm:pt modelId="{A39EDABF-EDCC-B340-9A5C-C691C61B766F}" type="parTrans" cxnId="{0F5BF5EB-2DCB-8142-A36B-F1BD95BA4E0A}">
      <dgm:prSet/>
      <dgm:spPr/>
      <dgm:t>
        <a:bodyPr/>
        <a:lstStyle/>
        <a:p>
          <a:endParaRPr lang="fr-FR"/>
        </a:p>
      </dgm:t>
    </dgm:pt>
    <dgm:pt modelId="{7657A708-E1A2-844D-A5F9-CAB864D35450}" type="sibTrans" cxnId="{0F5BF5EB-2DCB-8142-A36B-F1BD95BA4E0A}">
      <dgm:prSet/>
      <dgm:spPr/>
      <dgm:t>
        <a:bodyPr/>
        <a:lstStyle/>
        <a:p>
          <a:endParaRPr lang="fr-FR"/>
        </a:p>
      </dgm:t>
    </dgm:pt>
    <dgm:pt modelId="{FA24334E-CC46-0340-9410-0DC3A22294FA}">
      <dgm:prSet phldrT="[Texte]" custT="1"/>
      <dgm:spPr/>
      <dgm:t>
        <a:bodyPr/>
        <a:lstStyle/>
        <a:p>
          <a:r>
            <a:rPr lang="fr-FR" sz="1400" dirty="0"/>
            <a:t>Mono-disciplinaires</a:t>
          </a:r>
        </a:p>
      </dgm:t>
    </dgm:pt>
    <dgm:pt modelId="{89BA60EE-320B-784F-895F-FC852B1735FF}" type="parTrans" cxnId="{E393F2E9-EFCD-DF42-A211-AAD8D3EC64AF}">
      <dgm:prSet/>
      <dgm:spPr/>
      <dgm:t>
        <a:bodyPr/>
        <a:lstStyle/>
        <a:p>
          <a:endParaRPr lang="fr-FR"/>
        </a:p>
      </dgm:t>
    </dgm:pt>
    <dgm:pt modelId="{C39C8807-F329-644B-897E-B7ED79FFEDDD}" type="sibTrans" cxnId="{E393F2E9-EFCD-DF42-A211-AAD8D3EC64AF}">
      <dgm:prSet/>
      <dgm:spPr/>
      <dgm:t>
        <a:bodyPr/>
        <a:lstStyle/>
        <a:p>
          <a:endParaRPr lang="fr-FR"/>
        </a:p>
      </dgm:t>
    </dgm:pt>
    <dgm:pt modelId="{740FE8E5-3A16-3F48-8965-D723721F65A7}">
      <dgm:prSet phldrT="[Texte]" custT="1"/>
      <dgm:spPr/>
      <dgm:t>
        <a:bodyPr/>
        <a:lstStyle/>
        <a:p>
          <a:r>
            <a:rPr lang="fr-FR" sz="1400" dirty="0"/>
            <a:t>Niveau sans correspondance</a:t>
          </a:r>
        </a:p>
      </dgm:t>
    </dgm:pt>
    <dgm:pt modelId="{CE718EA9-237E-DE4E-BF15-379E61927DD1}" type="parTrans" cxnId="{928299F8-2225-0940-A9CA-4D04BC203648}">
      <dgm:prSet/>
      <dgm:spPr/>
      <dgm:t>
        <a:bodyPr/>
        <a:lstStyle/>
        <a:p>
          <a:endParaRPr lang="fr-FR"/>
        </a:p>
      </dgm:t>
    </dgm:pt>
    <dgm:pt modelId="{E04DCA5A-8BF4-874E-B593-575050D3B24A}" type="sibTrans" cxnId="{928299F8-2225-0940-A9CA-4D04BC203648}">
      <dgm:prSet/>
      <dgm:spPr/>
      <dgm:t>
        <a:bodyPr/>
        <a:lstStyle/>
        <a:p>
          <a:endParaRPr lang="fr-FR"/>
        </a:p>
      </dgm:t>
    </dgm:pt>
    <dgm:pt modelId="{F51910C7-41C6-D142-88DA-421D4E0FEFC8}">
      <dgm:prSet phldrT="[Texte]" custT="1"/>
      <dgm:spPr/>
      <dgm:t>
        <a:bodyPr/>
        <a:lstStyle/>
        <a:p>
          <a:r>
            <a:rPr lang="fr-FR" sz="1400" dirty="0"/>
            <a:t>Création de l’UC Règles</a:t>
          </a:r>
        </a:p>
      </dgm:t>
    </dgm:pt>
    <dgm:pt modelId="{42DE8441-C185-3B40-8E4B-3E93D37C6EC9}" type="parTrans" cxnId="{AAF3CCB6-CF8D-564F-B1B2-2633352AE24E}">
      <dgm:prSet/>
      <dgm:spPr/>
      <dgm:t>
        <a:bodyPr/>
        <a:lstStyle/>
        <a:p>
          <a:endParaRPr lang="fr-FR"/>
        </a:p>
      </dgm:t>
    </dgm:pt>
    <dgm:pt modelId="{CC22C50F-7FB7-1046-85F5-C2B5A2ECC9F6}" type="sibTrans" cxnId="{AAF3CCB6-CF8D-564F-B1B2-2633352AE24E}">
      <dgm:prSet/>
      <dgm:spPr/>
      <dgm:t>
        <a:bodyPr/>
        <a:lstStyle/>
        <a:p>
          <a:endParaRPr lang="fr-FR"/>
        </a:p>
      </dgm:t>
    </dgm:pt>
    <dgm:pt modelId="{24B09B59-0ECB-544B-817D-25E2E76BE08D}">
      <dgm:prSet phldrT="[Texte]" custT="1"/>
      <dgm:spPr/>
      <dgm:t>
        <a:bodyPr/>
        <a:lstStyle/>
        <a:p>
          <a:r>
            <a:rPr lang="fr-FR" sz="1400" dirty="0"/>
            <a:t>Diplôme de niveau 1 bivalent</a:t>
          </a:r>
        </a:p>
      </dgm:t>
    </dgm:pt>
    <dgm:pt modelId="{6312818B-D2BD-6046-9D21-E8788CDBF449}" type="parTrans" cxnId="{4C3B42B0-7E0C-3D46-B296-AEED41323971}">
      <dgm:prSet/>
      <dgm:spPr/>
      <dgm:t>
        <a:bodyPr/>
        <a:lstStyle/>
        <a:p>
          <a:endParaRPr lang="fr-FR"/>
        </a:p>
      </dgm:t>
    </dgm:pt>
    <dgm:pt modelId="{AF27377E-CE79-A74E-95AC-010AAB97B40C}" type="sibTrans" cxnId="{4C3B42B0-7E0C-3D46-B296-AEED41323971}">
      <dgm:prSet/>
      <dgm:spPr/>
      <dgm:t>
        <a:bodyPr/>
        <a:lstStyle/>
        <a:p>
          <a:endParaRPr lang="fr-FR"/>
        </a:p>
      </dgm:t>
    </dgm:pt>
    <dgm:pt modelId="{3B0A24E1-6D06-6448-9FA3-C25269EC9169}">
      <dgm:prSet phldrT="[Texte]" custT="1"/>
      <dgm:spPr/>
      <dgm:t>
        <a:bodyPr/>
        <a:lstStyle/>
        <a:p>
          <a:r>
            <a:rPr lang="fr-FR" sz="1400" dirty="0"/>
            <a:t>Diplômes supérieurs spécialisés</a:t>
          </a:r>
        </a:p>
      </dgm:t>
    </dgm:pt>
    <dgm:pt modelId="{DABAE240-2C44-AB4A-8B5B-770EA243FC52}" type="parTrans" cxnId="{8B4448BF-1F89-8D47-8DF9-E3E399A1A1B5}">
      <dgm:prSet/>
      <dgm:spPr/>
      <dgm:t>
        <a:bodyPr/>
        <a:lstStyle/>
        <a:p>
          <a:endParaRPr lang="fr-FR"/>
        </a:p>
      </dgm:t>
    </dgm:pt>
    <dgm:pt modelId="{CC39352B-7441-B84B-935C-2AD22C0EB43B}" type="sibTrans" cxnId="{8B4448BF-1F89-8D47-8DF9-E3E399A1A1B5}">
      <dgm:prSet/>
      <dgm:spPr/>
      <dgm:t>
        <a:bodyPr/>
        <a:lstStyle/>
        <a:p>
          <a:endParaRPr lang="fr-FR"/>
        </a:p>
      </dgm:t>
    </dgm:pt>
    <dgm:pt modelId="{ECC630DE-0C8C-B64A-9409-974CB42CC56B}">
      <dgm:prSet phldrT="[Texte]" custT="1"/>
      <dgm:spPr/>
      <dgm:t>
        <a:bodyPr/>
        <a:lstStyle/>
        <a:p>
          <a:r>
            <a:rPr lang="fr-FR" sz="1400" dirty="0"/>
            <a:t>Révision des contenus et des exigences</a:t>
          </a:r>
        </a:p>
      </dgm:t>
    </dgm:pt>
    <dgm:pt modelId="{CDE70DE6-D1AB-E045-8557-08B70406C697}" type="parTrans" cxnId="{849D7D26-E4B2-8B4C-AF3B-0E56C53CD95F}">
      <dgm:prSet/>
      <dgm:spPr/>
      <dgm:t>
        <a:bodyPr/>
        <a:lstStyle/>
        <a:p>
          <a:endParaRPr lang="fr-FR"/>
        </a:p>
      </dgm:t>
    </dgm:pt>
    <dgm:pt modelId="{2BCFAF57-2E15-4940-ACDB-7B6AC6D6C2D9}" type="sibTrans" cxnId="{849D7D26-E4B2-8B4C-AF3B-0E56C53CD95F}">
      <dgm:prSet/>
      <dgm:spPr/>
      <dgm:t>
        <a:bodyPr/>
        <a:lstStyle/>
        <a:p>
          <a:endParaRPr lang="fr-FR"/>
        </a:p>
      </dgm:t>
    </dgm:pt>
    <dgm:pt modelId="{B88DA69D-EE2D-7E4D-8304-D61F624B6857}">
      <dgm:prSet phldrT="[Texte]" custT="1"/>
      <dgm:spPr/>
      <dgm:t>
        <a:bodyPr/>
        <a:lstStyle/>
        <a:p>
          <a:r>
            <a:rPr lang="fr-FR" sz="1400" dirty="0"/>
            <a:t>Modalités de formation hybrides</a:t>
          </a:r>
        </a:p>
      </dgm:t>
    </dgm:pt>
    <dgm:pt modelId="{3E8225E6-D83A-0E4D-8251-4A7FB848692C}" type="parTrans" cxnId="{A8E2D861-5B64-8B49-8101-20EC256C955F}">
      <dgm:prSet/>
      <dgm:spPr/>
      <dgm:t>
        <a:bodyPr/>
        <a:lstStyle/>
        <a:p>
          <a:endParaRPr lang="fr-FR"/>
        </a:p>
      </dgm:t>
    </dgm:pt>
    <dgm:pt modelId="{609D1D74-7AED-E64B-A679-325349546DAB}" type="sibTrans" cxnId="{A8E2D861-5B64-8B49-8101-20EC256C955F}">
      <dgm:prSet/>
      <dgm:spPr/>
      <dgm:t>
        <a:bodyPr/>
        <a:lstStyle/>
        <a:p>
          <a:endParaRPr lang="fr-FR"/>
        </a:p>
      </dgm:t>
    </dgm:pt>
    <dgm:pt modelId="{AEE23DC2-B148-5343-B860-34642821E34E}">
      <dgm:prSet phldrT="[Texte]" custT="1"/>
      <dgm:spPr/>
      <dgm:t>
        <a:bodyPr/>
        <a:lstStyle/>
        <a:p>
          <a:r>
            <a:rPr lang="fr-FR" sz="1400" dirty="0"/>
            <a:t>Apprentissage des règles de jeu impacte le temps de pratique lors de la formation en présentiel</a:t>
          </a:r>
        </a:p>
      </dgm:t>
    </dgm:pt>
    <dgm:pt modelId="{AA5E896B-9D43-114D-B594-CF2E142CCF25}" type="parTrans" cxnId="{57B03AE9-7C9E-2047-BB03-E275773A85BE}">
      <dgm:prSet/>
      <dgm:spPr/>
      <dgm:t>
        <a:bodyPr/>
        <a:lstStyle/>
        <a:p>
          <a:endParaRPr lang="fr-FR"/>
        </a:p>
      </dgm:t>
    </dgm:pt>
    <dgm:pt modelId="{999081BD-1014-7D4E-988D-BADFECA49137}" type="sibTrans" cxnId="{57B03AE9-7C9E-2047-BB03-E275773A85BE}">
      <dgm:prSet/>
      <dgm:spPr/>
      <dgm:t>
        <a:bodyPr/>
        <a:lstStyle/>
        <a:p>
          <a:endParaRPr lang="fr-FR"/>
        </a:p>
      </dgm:t>
    </dgm:pt>
    <dgm:pt modelId="{F8925898-F4E0-C441-9832-3B79844F99A5}">
      <dgm:prSet phldrT="[Texte]" custT="1"/>
      <dgm:spPr/>
      <dgm:t>
        <a:bodyPr/>
        <a:lstStyle/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FR" sz="1400" dirty="0"/>
            <a:t>Instauration de la bivalence pour tous les arbitres</a:t>
          </a:r>
        </a:p>
      </dgm:t>
    </dgm:pt>
    <dgm:pt modelId="{19C17B5A-37B4-5244-8DAC-CCAF41B2C912}" type="parTrans" cxnId="{5D06BDED-3ABD-4147-83F4-B03A85F7870C}">
      <dgm:prSet/>
      <dgm:spPr/>
      <dgm:t>
        <a:bodyPr/>
        <a:lstStyle/>
        <a:p>
          <a:endParaRPr lang="fr-FR"/>
        </a:p>
      </dgm:t>
    </dgm:pt>
    <dgm:pt modelId="{94B34407-85F6-F442-9538-C752D66A191D}" type="sibTrans" cxnId="{5D06BDED-3ABD-4147-83F4-B03A85F7870C}">
      <dgm:prSet/>
      <dgm:spPr/>
      <dgm:t>
        <a:bodyPr/>
        <a:lstStyle/>
        <a:p>
          <a:endParaRPr lang="fr-FR"/>
        </a:p>
      </dgm:t>
    </dgm:pt>
    <dgm:pt modelId="{6FEDAA0C-93D4-624D-B31F-FA11537618DC}">
      <dgm:prSet phldrT="[Texte]" custT="1"/>
      <dgm:spPr/>
      <dgm:t>
        <a:bodyPr/>
        <a:lstStyle/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FR" sz="1400" dirty="0"/>
            <a:t>Acculturation vers la formation continue</a:t>
          </a:r>
        </a:p>
      </dgm:t>
    </dgm:pt>
    <dgm:pt modelId="{F7405289-4CDC-F043-B43A-1D53AE7A9699}" type="parTrans" cxnId="{65913485-5268-9A43-A879-2E8FB8AD2EA4}">
      <dgm:prSet/>
      <dgm:spPr/>
      <dgm:t>
        <a:bodyPr/>
        <a:lstStyle/>
        <a:p>
          <a:endParaRPr lang="fr-FR"/>
        </a:p>
      </dgm:t>
    </dgm:pt>
    <dgm:pt modelId="{95A681DE-511A-6B44-8D1F-A642FEC0D75A}" type="sibTrans" cxnId="{65913485-5268-9A43-A879-2E8FB8AD2EA4}">
      <dgm:prSet/>
      <dgm:spPr/>
      <dgm:t>
        <a:bodyPr/>
        <a:lstStyle/>
        <a:p>
          <a:endParaRPr lang="fr-FR"/>
        </a:p>
      </dgm:t>
    </dgm:pt>
    <dgm:pt modelId="{5A0CBA13-5276-2241-AA0A-F13E5E2CE1ED}">
      <dgm:prSet phldrT="[Texte]" custT="1"/>
      <dgm:spPr/>
      <dgm:t>
        <a:bodyPr/>
        <a:lstStyle/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FR" sz="1400" dirty="0"/>
            <a:t>Obsolescence programmée des anciens diplômes</a:t>
          </a:r>
        </a:p>
      </dgm:t>
    </dgm:pt>
    <dgm:pt modelId="{B70457FC-2B50-4B44-A631-3D869574B125}" type="parTrans" cxnId="{3C56982B-C310-5946-ADB8-F136257C87FD}">
      <dgm:prSet/>
      <dgm:spPr/>
      <dgm:t>
        <a:bodyPr/>
        <a:lstStyle/>
        <a:p>
          <a:endParaRPr lang="fr-FR"/>
        </a:p>
      </dgm:t>
    </dgm:pt>
    <dgm:pt modelId="{2083D8C7-45CD-0249-8911-D0D15F7CCCE9}" type="sibTrans" cxnId="{3C56982B-C310-5946-ADB8-F136257C87FD}">
      <dgm:prSet/>
      <dgm:spPr/>
      <dgm:t>
        <a:bodyPr/>
        <a:lstStyle/>
        <a:p>
          <a:endParaRPr lang="fr-FR"/>
        </a:p>
      </dgm:t>
    </dgm:pt>
    <dgm:pt modelId="{33DAB3A4-B175-3540-9EB2-87C7C63404E6}">
      <dgm:prSet phldrT="[Texte]" custT="1"/>
      <dgm:spPr/>
      <dgm:t>
        <a:bodyPr/>
        <a:lstStyle/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FR" sz="1400" dirty="0"/>
            <a:t>Équivalence vers nouveau diplôme impactée par monovalence des anciens diplômes</a:t>
          </a:r>
        </a:p>
      </dgm:t>
    </dgm:pt>
    <dgm:pt modelId="{E0D5A4A8-7878-2848-8407-0EED119F93D1}" type="parTrans" cxnId="{8476A6E9-806F-D943-AD79-77F9CEC95A9E}">
      <dgm:prSet/>
      <dgm:spPr/>
      <dgm:t>
        <a:bodyPr/>
        <a:lstStyle/>
        <a:p>
          <a:endParaRPr lang="fr-FR"/>
        </a:p>
      </dgm:t>
    </dgm:pt>
    <dgm:pt modelId="{7E5795BA-C656-BB43-83E9-6C57CCBB03E5}" type="sibTrans" cxnId="{8476A6E9-806F-D943-AD79-77F9CEC95A9E}">
      <dgm:prSet/>
      <dgm:spPr/>
      <dgm:t>
        <a:bodyPr/>
        <a:lstStyle/>
        <a:p>
          <a:endParaRPr lang="fr-FR"/>
        </a:p>
      </dgm:t>
    </dgm:pt>
    <dgm:pt modelId="{82502B60-BF1D-6A4D-BCCD-0472D79B3C7F}">
      <dgm:prSet phldrT="[Texte]" custT="1"/>
      <dgm:spPr/>
      <dgm:t>
        <a:bodyPr/>
        <a:lstStyle/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FR" sz="1400" dirty="0"/>
            <a:t>Phase transitoire (diplôme transitoire</a:t>
          </a:r>
          <a:r>
            <a:rPr lang="fr-FR" sz="1400" dirty="0">
              <a:solidFill>
                <a:schemeClr val="bg1">
                  <a:lumMod val="65000"/>
                </a:schemeClr>
              </a:solidFill>
            </a:rPr>
            <a:t>*</a:t>
          </a:r>
          <a:r>
            <a:rPr lang="fr-FR" sz="1400" dirty="0"/>
            <a:t>) durant 3 saisons</a:t>
          </a:r>
        </a:p>
      </dgm:t>
    </dgm:pt>
    <dgm:pt modelId="{A9C40711-1AA0-3F44-BA14-4AF5D68B2C60}" type="parTrans" cxnId="{C2DF37A2-E6B5-4B42-8587-A769D6F62C50}">
      <dgm:prSet/>
      <dgm:spPr/>
      <dgm:t>
        <a:bodyPr/>
        <a:lstStyle/>
        <a:p>
          <a:endParaRPr lang="fr-FR"/>
        </a:p>
      </dgm:t>
    </dgm:pt>
    <dgm:pt modelId="{C2EFEEF7-42D1-EA49-BBF6-6E8A015EC658}" type="sibTrans" cxnId="{C2DF37A2-E6B5-4B42-8587-A769D6F62C50}">
      <dgm:prSet/>
      <dgm:spPr/>
      <dgm:t>
        <a:bodyPr/>
        <a:lstStyle/>
        <a:p>
          <a:endParaRPr lang="fr-FR"/>
        </a:p>
      </dgm:t>
    </dgm:pt>
    <dgm:pt modelId="{34712F25-2B46-FE4B-B6C7-02AD1BCD0EC7}">
      <dgm:prSet phldrT="[Texte]" custT="1"/>
      <dgm:spPr/>
      <dgm:t>
        <a:bodyPr/>
        <a:lstStyle/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fr-FR" sz="1400" dirty="0"/>
            <a:t>Prise en compte des certifications Européennes</a:t>
          </a:r>
        </a:p>
      </dgm:t>
    </dgm:pt>
    <dgm:pt modelId="{68D18A29-38F5-9541-9BC8-5703808DD60F}" type="parTrans" cxnId="{EA77F358-74DB-2C4E-9D4C-B6AC4637CA50}">
      <dgm:prSet/>
      <dgm:spPr/>
      <dgm:t>
        <a:bodyPr/>
        <a:lstStyle/>
        <a:p>
          <a:endParaRPr lang="fr-FR"/>
        </a:p>
      </dgm:t>
    </dgm:pt>
    <dgm:pt modelId="{F39C157B-4E93-6D4E-8098-90141A76E0FA}" type="sibTrans" cxnId="{EA77F358-74DB-2C4E-9D4C-B6AC4637CA50}">
      <dgm:prSet/>
      <dgm:spPr/>
      <dgm:t>
        <a:bodyPr/>
        <a:lstStyle/>
        <a:p>
          <a:endParaRPr lang="fr-FR"/>
        </a:p>
      </dgm:t>
    </dgm:pt>
    <dgm:pt modelId="{DB66123D-6DD6-1A48-A67C-3A6C4AB74B0B}" type="pres">
      <dgm:prSet presAssocID="{6FBA5997-3005-4140-804B-309592AF7402}" presName="Name0" presStyleCnt="0">
        <dgm:presLayoutVars>
          <dgm:dir/>
          <dgm:animLvl val="lvl"/>
          <dgm:resizeHandles val="exact"/>
        </dgm:presLayoutVars>
      </dgm:prSet>
      <dgm:spPr/>
    </dgm:pt>
    <dgm:pt modelId="{CCC17C6E-5004-7F48-A43A-E37F6D27F660}" type="pres">
      <dgm:prSet presAssocID="{09666223-12E7-4741-879F-8B8974CC9C1F}" presName="compositeNode" presStyleCnt="0">
        <dgm:presLayoutVars>
          <dgm:bulletEnabled val="1"/>
        </dgm:presLayoutVars>
      </dgm:prSet>
      <dgm:spPr/>
    </dgm:pt>
    <dgm:pt modelId="{327FD37E-FD91-3D4D-B098-0F45E0B364DA}" type="pres">
      <dgm:prSet presAssocID="{09666223-12E7-4741-879F-8B8974CC9C1F}" presName="bgRect" presStyleLbl="node1" presStyleIdx="0" presStyleCnt="3" custScaleY="115191"/>
      <dgm:spPr/>
    </dgm:pt>
    <dgm:pt modelId="{1508F85F-3EDF-BF48-ADBB-5657363CF14D}" type="pres">
      <dgm:prSet presAssocID="{09666223-12E7-4741-879F-8B8974CC9C1F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3D149B05-004C-4E41-823F-2D7D7BD401B5}" type="pres">
      <dgm:prSet presAssocID="{09666223-12E7-4741-879F-8B8974CC9C1F}" presName="childNode" presStyleLbl="node1" presStyleIdx="0" presStyleCnt="3">
        <dgm:presLayoutVars>
          <dgm:bulletEnabled val="1"/>
        </dgm:presLayoutVars>
      </dgm:prSet>
      <dgm:spPr/>
    </dgm:pt>
    <dgm:pt modelId="{C0BECF97-4A49-A241-91D3-B7E91F4EAFAC}" type="pres">
      <dgm:prSet presAssocID="{DC4CFA62-5610-4440-AE7D-84DA911BE91E}" presName="hSp" presStyleCnt="0"/>
      <dgm:spPr/>
    </dgm:pt>
    <dgm:pt modelId="{186D05E0-5072-1945-96C8-3CD7D569B504}" type="pres">
      <dgm:prSet presAssocID="{DC4CFA62-5610-4440-AE7D-84DA911BE91E}" presName="vProcSp" presStyleCnt="0"/>
      <dgm:spPr/>
    </dgm:pt>
    <dgm:pt modelId="{14CF5B03-8ECF-944A-8BF0-D45E623C027F}" type="pres">
      <dgm:prSet presAssocID="{DC4CFA62-5610-4440-AE7D-84DA911BE91E}" presName="vSp1" presStyleCnt="0"/>
      <dgm:spPr/>
    </dgm:pt>
    <dgm:pt modelId="{4F6E92DB-58DC-0240-87CE-CD230C985F96}" type="pres">
      <dgm:prSet presAssocID="{DC4CFA62-5610-4440-AE7D-84DA911BE91E}" presName="simulatedConn" presStyleLbl="solidFgAcc1" presStyleIdx="0" presStyleCnt="2" custLinFactNeighborX="-3065" custLinFactNeighborY="-65797"/>
      <dgm:spPr/>
    </dgm:pt>
    <dgm:pt modelId="{9F2EACFC-31EA-7347-870D-575B0477E343}" type="pres">
      <dgm:prSet presAssocID="{DC4CFA62-5610-4440-AE7D-84DA911BE91E}" presName="vSp2" presStyleCnt="0"/>
      <dgm:spPr/>
    </dgm:pt>
    <dgm:pt modelId="{BC6199FD-A0F3-D94A-81FA-D7DE79C2FCA9}" type="pres">
      <dgm:prSet presAssocID="{DC4CFA62-5610-4440-AE7D-84DA911BE91E}" presName="sibTrans" presStyleCnt="0"/>
      <dgm:spPr/>
    </dgm:pt>
    <dgm:pt modelId="{4855A99C-5E2D-D74A-9A99-C8A8CAE57FFF}" type="pres">
      <dgm:prSet presAssocID="{5B407F90-D79E-0D4D-8631-554C5FC81ABA}" presName="compositeNode" presStyleCnt="0">
        <dgm:presLayoutVars>
          <dgm:bulletEnabled val="1"/>
        </dgm:presLayoutVars>
      </dgm:prSet>
      <dgm:spPr/>
    </dgm:pt>
    <dgm:pt modelId="{DA9249DA-CBF5-F340-9617-1206C7DE75DB}" type="pres">
      <dgm:prSet presAssocID="{5B407F90-D79E-0D4D-8631-554C5FC81ABA}" presName="bgRect" presStyleLbl="node1" presStyleIdx="1" presStyleCnt="3" custScaleY="115191"/>
      <dgm:spPr/>
    </dgm:pt>
    <dgm:pt modelId="{8C7C3361-DCB1-B34F-895D-076C84AFBC22}" type="pres">
      <dgm:prSet presAssocID="{5B407F90-D79E-0D4D-8631-554C5FC81ABA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52642713-DC11-344B-8694-0F5AB522DF87}" type="pres">
      <dgm:prSet presAssocID="{5B407F90-D79E-0D4D-8631-554C5FC81ABA}" presName="childNode" presStyleLbl="node1" presStyleIdx="1" presStyleCnt="3">
        <dgm:presLayoutVars>
          <dgm:bulletEnabled val="1"/>
        </dgm:presLayoutVars>
      </dgm:prSet>
      <dgm:spPr/>
    </dgm:pt>
    <dgm:pt modelId="{2C5F13C3-B291-9949-870A-D15B13599C39}" type="pres">
      <dgm:prSet presAssocID="{47A48A52-35A2-FB4B-BF68-ED121EBBC874}" presName="hSp" presStyleCnt="0"/>
      <dgm:spPr/>
    </dgm:pt>
    <dgm:pt modelId="{9317349C-6838-2F4B-96F7-E23F2D2862BD}" type="pres">
      <dgm:prSet presAssocID="{47A48A52-35A2-FB4B-BF68-ED121EBBC874}" presName="vProcSp" presStyleCnt="0"/>
      <dgm:spPr/>
    </dgm:pt>
    <dgm:pt modelId="{ECB657BF-D282-0A4A-8134-8BD0601A371A}" type="pres">
      <dgm:prSet presAssocID="{47A48A52-35A2-FB4B-BF68-ED121EBBC874}" presName="vSp1" presStyleCnt="0"/>
      <dgm:spPr/>
    </dgm:pt>
    <dgm:pt modelId="{C8B9EE5D-A0BC-2546-BC52-1F473DFC6B95}" type="pres">
      <dgm:prSet presAssocID="{47A48A52-35A2-FB4B-BF68-ED121EBBC874}" presName="simulatedConn" presStyleLbl="solidFgAcc1" presStyleIdx="1" presStyleCnt="2" custLinFactNeighborX="-9998" custLinFactNeighborY="-63602"/>
      <dgm:spPr/>
    </dgm:pt>
    <dgm:pt modelId="{7D0B8254-8916-724B-B98F-C157B60E1052}" type="pres">
      <dgm:prSet presAssocID="{47A48A52-35A2-FB4B-BF68-ED121EBBC874}" presName="vSp2" presStyleCnt="0"/>
      <dgm:spPr/>
    </dgm:pt>
    <dgm:pt modelId="{20CC240C-9379-8641-94FC-F96C4D2F41A4}" type="pres">
      <dgm:prSet presAssocID="{47A48A52-35A2-FB4B-BF68-ED121EBBC874}" presName="sibTrans" presStyleCnt="0"/>
      <dgm:spPr/>
    </dgm:pt>
    <dgm:pt modelId="{E6E8AE1C-6C48-EB41-B65A-566C283F37F0}" type="pres">
      <dgm:prSet presAssocID="{E2255B02-5069-F84C-BAF4-AC8507DCD39A}" presName="compositeNode" presStyleCnt="0">
        <dgm:presLayoutVars>
          <dgm:bulletEnabled val="1"/>
        </dgm:presLayoutVars>
      </dgm:prSet>
      <dgm:spPr/>
    </dgm:pt>
    <dgm:pt modelId="{D3CD34F1-114E-964B-9A0C-7522FDD28423}" type="pres">
      <dgm:prSet presAssocID="{E2255B02-5069-F84C-BAF4-AC8507DCD39A}" presName="bgRect" presStyleLbl="node1" presStyleIdx="2" presStyleCnt="3" custScaleY="115191"/>
      <dgm:spPr/>
    </dgm:pt>
    <dgm:pt modelId="{26AA3809-F3F9-5444-9C4A-F6617A5FB90C}" type="pres">
      <dgm:prSet presAssocID="{E2255B02-5069-F84C-BAF4-AC8507DCD39A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AD806AA0-AE1E-4B4D-8F32-97D0D57BEBDB}" type="pres">
      <dgm:prSet presAssocID="{E2255B02-5069-F84C-BAF4-AC8507DCD39A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EC739704-5D67-7747-A1D5-38A6E28B367D}" type="presOf" srcId="{6FEDAA0C-93D4-624D-B31F-FA11537618DC}" destId="{AD806AA0-AE1E-4B4D-8F32-97D0D57BEBDB}" srcOrd="0" destOrd="5" presId="urn:microsoft.com/office/officeart/2005/8/layout/hProcess7"/>
    <dgm:cxn modelId="{023FA005-9666-1145-B045-8DDABC1AB485}" type="presOf" srcId="{09666223-12E7-4741-879F-8B8974CC9C1F}" destId="{327FD37E-FD91-3D4D-B098-0F45E0B364DA}" srcOrd="0" destOrd="0" presId="urn:microsoft.com/office/officeart/2005/8/layout/hProcess7"/>
    <dgm:cxn modelId="{81F14106-5CCC-3045-A40F-206CBF7DBE8B}" type="presOf" srcId="{AEE23DC2-B148-5343-B860-34642821E34E}" destId="{3D149B05-004C-4E41-823F-2D7D7BD401B5}" srcOrd="0" destOrd="3" presId="urn:microsoft.com/office/officeart/2005/8/layout/hProcess7"/>
    <dgm:cxn modelId="{7E587607-AB1E-0E43-8433-074776E288D1}" type="presOf" srcId="{33DAB3A4-B175-3540-9EB2-87C7C63404E6}" destId="{AD806AA0-AE1E-4B4D-8F32-97D0D57BEBDB}" srcOrd="0" destOrd="3" presId="urn:microsoft.com/office/officeart/2005/8/layout/hProcess7"/>
    <dgm:cxn modelId="{A24ACE1D-2CF4-614D-B1CD-845CDBE15624}" type="presOf" srcId="{F51910C7-41C6-D142-88DA-421D4E0FEFC8}" destId="{52642713-DC11-344B-8694-0F5AB522DF87}" srcOrd="0" destOrd="0" presId="urn:microsoft.com/office/officeart/2005/8/layout/hProcess7"/>
    <dgm:cxn modelId="{B3EFC920-4736-CE4C-AB32-16D153B2C098}" srcId="{6FBA5997-3005-4140-804B-309592AF7402}" destId="{5B407F90-D79E-0D4D-8631-554C5FC81ABA}" srcOrd="1" destOrd="0" parTransId="{E3E7CB5D-4A77-074E-9C3B-ACC82807A97A}" sibTransId="{47A48A52-35A2-FB4B-BF68-ED121EBBC874}"/>
    <dgm:cxn modelId="{849D7D26-E4B2-8B4C-AF3B-0E56C53CD95F}" srcId="{5B407F90-D79E-0D4D-8631-554C5FC81ABA}" destId="{ECC630DE-0C8C-B64A-9409-974CB42CC56B}" srcOrd="2" destOrd="0" parTransId="{CDE70DE6-D1AB-E045-8557-08B70406C697}" sibTransId="{2BCFAF57-2E15-4940-ACDB-7B6AC6D6C2D9}"/>
    <dgm:cxn modelId="{3C56982B-C310-5946-ADB8-F136257C87FD}" srcId="{E2255B02-5069-F84C-BAF4-AC8507DCD39A}" destId="{5A0CBA13-5276-2241-AA0A-F13E5E2CE1ED}" srcOrd="1" destOrd="0" parTransId="{B70457FC-2B50-4B44-A631-3D869574B125}" sibTransId="{2083D8C7-45CD-0249-8911-D0D15F7CCCE9}"/>
    <dgm:cxn modelId="{6932C030-B0E6-1E49-8E04-5A621FAB2E31}" type="presOf" srcId="{FA24334E-CC46-0340-9410-0DC3A22294FA}" destId="{3D149B05-004C-4E41-823F-2D7D7BD401B5}" srcOrd="0" destOrd="1" presId="urn:microsoft.com/office/officeart/2005/8/layout/hProcess7"/>
    <dgm:cxn modelId="{31255037-44C3-3040-B3E3-2304C77579A8}" type="presOf" srcId="{ECC630DE-0C8C-B64A-9409-974CB42CC56B}" destId="{52642713-DC11-344B-8694-0F5AB522DF87}" srcOrd="0" destOrd="2" presId="urn:microsoft.com/office/officeart/2005/8/layout/hProcess7"/>
    <dgm:cxn modelId="{021D134B-ABF0-374D-A325-23D1D1667FD2}" srcId="{09666223-12E7-4741-879F-8B8974CC9C1F}" destId="{B69BA11D-31CC-4841-9E6D-EB9CFB44B3A5}" srcOrd="0" destOrd="0" parTransId="{32610367-AC15-C840-974E-14F179333F30}" sibTransId="{020AE471-4746-924E-B47C-043CACCEE7F6}"/>
    <dgm:cxn modelId="{EA77F358-74DB-2C4E-9D4C-B6AC4637CA50}" srcId="{E2255B02-5069-F84C-BAF4-AC8507DCD39A}" destId="{34712F25-2B46-FE4B-B6C7-02AD1BCD0EC7}" srcOrd="4" destOrd="0" parTransId="{68D18A29-38F5-9541-9BC8-5703808DD60F}" sibTransId="{F39C157B-4E93-6D4E-8098-90141A76E0FA}"/>
    <dgm:cxn modelId="{A8E2D861-5B64-8B49-8101-20EC256C955F}" srcId="{5B407F90-D79E-0D4D-8631-554C5FC81ABA}" destId="{B88DA69D-EE2D-7E4D-8304-D61F624B6857}" srcOrd="5" destOrd="0" parTransId="{3E8225E6-D83A-0E4D-8251-4A7FB848692C}" sibTransId="{609D1D74-7AED-E64B-A679-325349546DAB}"/>
    <dgm:cxn modelId="{AEBFF376-09E9-4748-A5A7-6E8C4A4FAF7E}" type="presOf" srcId="{24B09B59-0ECB-544B-817D-25E2E76BE08D}" destId="{52642713-DC11-344B-8694-0F5AB522DF87}" srcOrd="0" destOrd="3" presId="urn:microsoft.com/office/officeart/2005/8/layout/hProcess7"/>
    <dgm:cxn modelId="{545F507B-E5E8-FF4A-B435-354694823AB6}" type="presOf" srcId="{09666223-12E7-4741-879F-8B8974CC9C1F}" destId="{1508F85F-3EDF-BF48-ADBB-5657363CF14D}" srcOrd="1" destOrd="0" presId="urn:microsoft.com/office/officeart/2005/8/layout/hProcess7"/>
    <dgm:cxn modelId="{181A4F7C-B8AB-EE4B-A288-FDF274AB2C17}" type="presOf" srcId="{B8456E27-3B78-284C-904C-72D5A9D9B419}" destId="{52642713-DC11-344B-8694-0F5AB522DF87}" srcOrd="0" destOrd="1" presId="urn:microsoft.com/office/officeart/2005/8/layout/hProcess7"/>
    <dgm:cxn modelId="{680E387E-5DE5-B541-A513-771667156236}" type="presOf" srcId="{740FE8E5-3A16-3F48-8965-D723721F65A7}" destId="{3D149B05-004C-4E41-823F-2D7D7BD401B5}" srcOrd="0" destOrd="2" presId="urn:microsoft.com/office/officeart/2005/8/layout/hProcess7"/>
    <dgm:cxn modelId="{65913485-5268-9A43-A879-2E8FB8AD2EA4}" srcId="{E2255B02-5069-F84C-BAF4-AC8507DCD39A}" destId="{6FEDAA0C-93D4-624D-B31F-FA11537618DC}" srcOrd="5" destOrd="0" parTransId="{F7405289-4CDC-F043-B43A-1D53AE7A9699}" sibTransId="{95A681DE-511A-6B44-8D1F-A642FEC0D75A}"/>
    <dgm:cxn modelId="{8539B98A-CE2A-E446-9226-64A0FC4CF5C3}" type="presOf" srcId="{5A0CBA13-5276-2241-AA0A-F13E5E2CE1ED}" destId="{AD806AA0-AE1E-4B4D-8F32-97D0D57BEBDB}" srcOrd="0" destOrd="1" presId="urn:microsoft.com/office/officeart/2005/8/layout/hProcess7"/>
    <dgm:cxn modelId="{79990E97-9A29-C24C-822D-905B9AADF8DA}" type="presOf" srcId="{B69BA11D-31CC-4841-9E6D-EB9CFB44B3A5}" destId="{3D149B05-004C-4E41-823F-2D7D7BD401B5}" srcOrd="0" destOrd="0" presId="urn:microsoft.com/office/officeart/2005/8/layout/hProcess7"/>
    <dgm:cxn modelId="{C2DF37A2-E6B5-4B42-8587-A769D6F62C50}" srcId="{E2255B02-5069-F84C-BAF4-AC8507DCD39A}" destId="{82502B60-BF1D-6A4D-BCCD-0472D79B3C7F}" srcOrd="2" destOrd="0" parTransId="{A9C40711-1AA0-3F44-BA14-4AF5D68B2C60}" sibTransId="{C2EFEEF7-42D1-EA49-BBF6-6E8A015EC658}"/>
    <dgm:cxn modelId="{7AA1A5A6-9745-6F49-9B79-F2F12555A4D1}" type="presOf" srcId="{B88DA69D-EE2D-7E4D-8304-D61F624B6857}" destId="{52642713-DC11-344B-8694-0F5AB522DF87}" srcOrd="0" destOrd="5" presId="urn:microsoft.com/office/officeart/2005/8/layout/hProcess7"/>
    <dgm:cxn modelId="{4C3B42B0-7E0C-3D46-B296-AEED41323971}" srcId="{5B407F90-D79E-0D4D-8631-554C5FC81ABA}" destId="{24B09B59-0ECB-544B-817D-25E2E76BE08D}" srcOrd="3" destOrd="0" parTransId="{6312818B-D2BD-6046-9D21-E8788CDBF449}" sibTransId="{AF27377E-CE79-A74E-95AC-010AAB97B40C}"/>
    <dgm:cxn modelId="{D18CA4B0-C5A1-1743-AD22-FBF76982D811}" type="presOf" srcId="{E2255B02-5069-F84C-BAF4-AC8507DCD39A}" destId="{26AA3809-F3F9-5444-9C4A-F6617A5FB90C}" srcOrd="1" destOrd="0" presId="urn:microsoft.com/office/officeart/2005/8/layout/hProcess7"/>
    <dgm:cxn modelId="{AAF3CCB6-CF8D-564F-B1B2-2633352AE24E}" srcId="{5B407F90-D79E-0D4D-8631-554C5FC81ABA}" destId="{F51910C7-41C6-D142-88DA-421D4E0FEFC8}" srcOrd="0" destOrd="0" parTransId="{42DE8441-C185-3B40-8E4B-3E93D37C6EC9}" sibTransId="{CC22C50F-7FB7-1046-85F5-C2B5A2ECC9F6}"/>
    <dgm:cxn modelId="{4A2630B7-C8B2-B744-AF25-A742FD50E3EC}" type="presOf" srcId="{6FBA5997-3005-4140-804B-309592AF7402}" destId="{DB66123D-6DD6-1A48-A67C-3A6C4AB74B0B}" srcOrd="0" destOrd="0" presId="urn:microsoft.com/office/officeart/2005/8/layout/hProcess7"/>
    <dgm:cxn modelId="{8B4448BF-1F89-8D47-8DF9-E3E399A1A1B5}" srcId="{5B407F90-D79E-0D4D-8631-554C5FC81ABA}" destId="{3B0A24E1-6D06-6448-9FA3-C25269EC9169}" srcOrd="4" destOrd="0" parTransId="{DABAE240-2C44-AB4A-8B5B-770EA243FC52}" sibTransId="{CC39352B-7441-B84B-935C-2AD22C0EB43B}"/>
    <dgm:cxn modelId="{DC8295C2-7B4F-3846-B93E-95AAAF2EC379}" type="presOf" srcId="{5B407F90-D79E-0D4D-8631-554C5FC81ABA}" destId="{8C7C3361-DCB1-B34F-895D-076C84AFBC22}" srcOrd="1" destOrd="0" presId="urn:microsoft.com/office/officeart/2005/8/layout/hProcess7"/>
    <dgm:cxn modelId="{8042CACF-EF24-3C41-8AA5-1A9CF7710978}" type="presOf" srcId="{E2255B02-5069-F84C-BAF4-AC8507DCD39A}" destId="{D3CD34F1-114E-964B-9A0C-7522FDD28423}" srcOrd="0" destOrd="0" presId="urn:microsoft.com/office/officeart/2005/8/layout/hProcess7"/>
    <dgm:cxn modelId="{EA0979DB-0AA0-7744-A732-CA3BB8444A03}" type="presOf" srcId="{34712F25-2B46-FE4B-B6C7-02AD1BCD0EC7}" destId="{AD806AA0-AE1E-4B4D-8F32-97D0D57BEBDB}" srcOrd="0" destOrd="4" presId="urn:microsoft.com/office/officeart/2005/8/layout/hProcess7"/>
    <dgm:cxn modelId="{B2578EDD-3CB1-234B-BF64-769167F30FEA}" type="presOf" srcId="{F8925898-F4E0-C441-9832-3B79844F99A5}" destId="{AD806AA0-AE1E-4B4D-8F32-97D0D57BEBDB}" srcOrd="0" destOrd="0" presId="urn:microsoft.com/office/officeart/2005/8/layout/hProcess7"/>
    <dgm:cxn modelId="{47EB29DE-FC2F-C74C-A6A7-14B43EB6144B}" type="presOf" srcId="{82502B60-BF1D-6A4D-BCCD-0472D79B3C7F}" destId="{AD806AA0-AE1E-4B4D-8F32-97D0D57BEBDB}" srcOrd="0" destOrd="2" presId="urn:microsoft.com/office/officeart/2005/8/layout/hProcess7"/>
    <dgm:cxn modelId="{D23358E8-9AAC-7247-9468-6DB054A51980}" srcId="{5B407F90-D79E-0D4D-8631-554C5FC81ABA}" destId="{B8456E27-3B78-284C-904C-72D5A9D9B419}" srcOrd="1" destOrd="0" parTransId="{E3B38109-096F-3C4F-8539-4BF9AFC39D29}" sibTransId="{7602A007-6E7C-E04A-9D26-E03761845E39}"/>
    <dgm:cxn modelId="{57B03AE9-7C9E-2047-BB03-E275773A85BE}" srcId="{09666223-12E7-4741-879F-8B8974CC9C1F}" destId="{AEE23DC2-B148-5343-B860-34642821E34E}" srcOrd="3" destOrd="0" parTransId="{AA5E896B-9D43-114D-B594-CF2E142CCF25}" sibTransId="{999081BD-1014-7D4E-988D-BADFECA49137}"/>
    <dgm:cxn modelId="{8476A6E9-806F-D943-AD79-77F9CEC95A9E}" srcId="{E2255B02-5069-F84C-BAF4-AC8507DCD39A}" destId="{33DAB3A4-B175-3540-9EB2-87C7C63404E6}" srcOrd="3" destOrd="0" parTransId="{E0D5A4A8-7878-2848-8407-0EED119F93D1}" sibTransId="{7E5795BA-C656-BB43-83E9-6C57CCBB03E5}"/>
    <dgm:cxn modelId="{E393F2E9-EFCD-DF42-A211-AAD8D3EC64AF}" srcId="{09666223-12E7-4741-879F-8B8974CC9C1F}" destId="{FA24334E-CC46-0340-9410-0DC3A22294FA}" srcOrd="1" destOrd="0" parTransId="{89BA60EE-320B-784F-895F-FC852B1735FF}" sibTransId="{C39C8807-F329-644B-897E-B7ED79FFEDDD}"/>
    <dgm:cxn modelId="{0F5BF5EB-2DCB-8142-A36B-F1BD95BA4E0A}" srcId="{6FBA5997-3005-4140-804B-309592AF7402}" destId="{E2255B02-5069-F84C-BAF4-AC8507DCD39A}" srcOrd="2" destOrd="0" parTransId="{A39EDABF-EDCC-B340-9A5C-C691C61B766F}" sibTransId="{7657A708-E1A2-844D-A5F9-CAB864D35450}"/>
    <dgm:cxn modelId="{5D06BDED-3ABD-4147-83F4-B03A85F7870C}" srcId="{E2255B02-5069-F84C-BAF4-AC8507DCD39A}" destId="{F8925898-F4E0-C441-9832-3B79844F99A5}" srcOrd="0" destOrd="0" parTransId="{19C17B5A-37B4-5244-8DAC-CCAF41B2C912}" sibTransId="{94B34407-85F6-F442-9538-C752D66A191D}"/>
    <dgm:cxn modelId="{880DE6ED-B880-0D45-A270-49243D13937E}" srcId="{6FBA5997-3005-4140-804B-309592AF7402}" destId="{09666223-12E7-4741-879F-8B8974CC9C1F}" srcOrd="0" destOrd="0" parTransId="{A9C4A038-9D9C-5347-83A3-6C8EDA2E4B61}" sibTransId="{DC4CFA62-5610-4440-AE7D-84DA911BE91E}"/>
    <dgm:cxn modelId="{1B2114EF-2612-904A-BA4E-F866CDCEE398}" type="presOf" srcId="{3B0A24E1-6D06-6448-9FA3-C25269EC9169}" destId="{52642713-DC11-344B-8694-0F5AB522DF87}" srcOrd="0" destOrd="4" presId="urn:microsoft.com/office/officeart/2005/8/layout/hProcess7"/>
    <dgm:cxn modelId="{928299F8-2225-0940-A9CA-4D04BC203648}" srcId="{09666223-12E7-4741-879F-8B8974CC9C1F}" destId="{740FE8E5-3A16-3F48-8965-D723721F65A7}" srcOrd="2" destOrd="0" parTransId="{CE718EA9-237E-DE4E-BF15-379E61927DD1}" sibTransId="{E04DCA5A-8BF4-874E-B593-575050D3B24A}"/>
    <dgm:cxn modelId="{FA73D1FD-46F3-3544-B861-7D881C42C153}" type="presOf" srcId="{5B407F90-D79E-0D4D-8631-554C5FC81ABA}" destId="{DA9249DA-CBF5-F340-9617-1206C7DE75DB}" srcOrd="0" destOrd="0" presId="urn:microsoft.com/office/officeart/2005/8/layout/hProcess7"/>
    <dgm:cxn modelId="{530D7EFD-18F2-6648-A301-9A51D569D5FA}" type="presParOf" srcId="{DB66123D-6DD6-1A48-A67C-3A6C4AB74B0B}" destId="{CCC17C6E-5004-7F48-A43A-E37F6D27F660}" srcOrd="0" destOrd="0" presId="urn:microsoft.com/office/officeart/2005/8/layout/hProcess7"/>
    <dgm:cxn modelId="{C0EAFA8D-34E9-9745-A82A-6C497DA94540}" type="presParOf" srcId="{CCC17C6E-5004-7F48-A43A-E37F6D27F660}" destId="{327FD37E-FD91-3D4D-B098-0F45E0B364DA}" srcOrd="0" destOrd="0" presId="urn:microsoft.com/office/officeart/2005/8/layout/hProcess7"/>
    <dgm:cxn modelId="{6D4F13D7-EC32-4241-9146-61F2E5A16FC3}" type="presParOf" srcId="{CCC17C6E-5004-7F48-A43A-E37F6D27F660}" destId="{1508F85F-3EDF-BF48-ADBB-5657363CF14D}" srcOrd="1" destOrd="0" presId="urn:microsoft.com/office/officeart/2005/8/layout/hProcess7"/>
    <dgm:cxn modelId="{9D923DEA-15CD-2A44-8C72-3ECE4D65AC9F}" type="presParOf" srcId="{CCC17C6E-5004-7F48-A43A-E37F6D27F660}" destId="{3D149B05-004C-4E41-823F-2D7D7BD401B5}" srcOrd="2" destOrd="0" presId="urn:microsoft.com/office/officeart/2005/8/layout/hProcess7"/>
    <dgm:cxn modelId="{21D9228B-0437-274F-91E2-E2BD971B1079}" type="presParOf" srcId="{DB66123D-6DD6-1A48-A67C-3A6C4AB74B0B}" destId="{C0BECF97-4A49-A241-91D3-B7E91F4EAFAC}" srcOrd="1" destOrd="0" presId="urn:microsoft.com/office/officeart/2005/8/layout/hProcess7"/>
    <dgm:cxn modelId="{AB20E4CC-1338-E746-9E52-3A5328C28822}" type="presParOf" srcId="{DB66123D-6DD6-1A48-A67C-3A6C4AB74B0B}" destId="{186D05E0-5072-1945-96C8-3CD7D569B504}" srcOrd="2" destOrd="0" presId="urn:microsoft.com/office/officeart/2005/8/layout/hProcess7"/>
    <dgm:cxn modelId="{84F6443F-EC8E-2548-B972-D245B9E64CA2}" type="presParOf" srcId="{186D05E0-5072-1945-96C8-3CD7D569B504}" destId="{14CF5B03-8ECF-944A-8BF0-D45E623C027F}" srcOrd="0" destOrd="0" presId="urn:microsoft.com/office/officeart/2005/8/layout/hProcess7"/>
    <dgm:cxn modelId="{39B17D2C-6E40-D541-BF73-E9772D2F8F16}" type="presParOf" srcId="{186D05E0-5072-1945-96C8-3CD7D569B504}" destId="{4F6E92DB-58DC-0240-87CE-CD230C985F96}" srcOrd="1" destOrd="0" presId="urn:microsoft.com/office/officeart/2005/8/layout/hProcess7"/>
    <dgm:cxn modelId="{2531859E-9442-3744-BC9D-F1A8E55B1193}" type="presParOf" srcId="{186D05E0-5072-1945-96C8-3CD7D569B504}" destId="{9F2EACFC-31EA-7347-870D-575B0477E343}" srcOrd="2" destOrd="0" presId="urn:microsoft.com/office/officeart/2005/8/layout/hProcess7"/>
    <dgm:cxn modelId="{76974827-B07E-0C48-BF65-96A5EC184B4A}" type="presParOf" srcId="{DB66123D-6DD6-1A48-A67C-3A6C4AB74B0B}" destId="{BC6199FD-A0F3-D94A-81FA-D7DE79C2FCA9}" srcOrd="3" destOrd="0" presId="urn:microsoft.com/office/officeart/2005/8/layout/hProcess7"/>
    <dgm:cxn modelId="{A85EA46E-A671-C847-A0EC-6FF811E1A897}" type="presParOf" srcId="{DB66123D-6DD6-1A48-A67C-3A6C4AB74B0B}" destId="{4855A99C-5E2D-D74A-9A99-C8A8CAE57FFF}" srcOrd="4" destOrd="0" presId="urn:microsoft.com/office/officeart/2005/8/layout/hProcess7"/>
    <dgm:cxn modelId="{79768FC6-C614-FA47-86C8-4E2204242034}" type="presParOf" srcId="{4855A99C-5E2D-D74A-9A99-C8A8CAE57FFF}" destId="{DA9249DA-CBF5-F340-9617-1206C7DE75DB}" srcOrd="0" destOrd="0" presId="urn:microsoft.com/office/officeart/2005/8/layout/hProcess7"/>
    <dgm:cxn modelId="{EF7393D7-7D7A-C246-A495-34E00021AE35}" type="presParOf" srcId="{4855A99C-5E2D-D74A-9A99-C8A8CAE57FFF}" destId="{8C7C3361-DCB1-B34F-895D-076C84AFBC22}" srcOrd="1" destOrd="0" presId="urn:microsoft.com/office/officeart/2005/8/layout/hProcess7"/>
    <dgm:cxn modelId="{ACFE7678-5AA5-CE4F-9B74-94F80160A38E}" type="presParOf" srcId="{4855A99C-5E2D-D74A-9A99-C8A8CAE57FFF}" destId="{52642713-DC11-344B-8694-0F5AB522DF87}" srcOrd="2" destOrd="0" presId="urn:microsoft.com/office/officeart/2005/8/layout/hProcess7"/>
    <dgm:cxn modelId="{28CFE12C-301E-1344-B43D-61C92A55308F}" type="presParOf" srcId="{DB66123D-6DD6-1A48-A67C-3A6C4AB74B0B}" destId="{2C5F13C3-B291-9949-870A-D15B13599C39}" srcOrd="5" destOrd="0" presId="urn:microsoft.com/office/officeart/2005/8/layout/hProcess7"/>
    <dgm:cxn modelId="{9669E7AD-4DFD-1F48-80F3-8F5C1A190D23}" type="presParOf" srcId="{DB66123D-6DD6-1A48-A67C-3A6C4AB74B0B}" destId="{9317349C-6838-2F4B-96F7-E23F2D2862BD}" srcOrd="6" destOrd="0" presId="urn:microsoft.com/office/officeart/2005/8/layout/hProcess7"/>
    <dgm:cxn modelId="{7AB25D2F-13FA-824A-BA4D-E0222396003E}" type="presParOf" srcId="{9317349C-6838-2F4B-96F7-E23F2D2862BD}" destId="{ECB657BF-D282-0A4A-8134-8BD0601A371A}" srcOrd="0" destOrd="0" presId="urn:microsoft.com/office/officeart/2005/8/layout/hProcess7"/>
    <dgm:cxn modelId="{781F944C-CA9B-E944-A7C9-16BFA13A9536}" type="presParOf" srcId="{9317349C-6838-2F4B-96F7-E23F2D2862BD}" destId="{C8B9EE5D-A0BC-2546-BC52-1F473DFC6B95}" srcOrd="1" destOrd="0" presId="urn:microsoft.com/office/officeart/2005/8/layout/hProcess7"/>
    <dgm:cxn modelId="{BE28F5C0-68AE-E443-80B4-7295C68F37F9}" type="presParOf" srcId="{9317349C-6838-2F4B-96F7-E23F2D2862BD}" destId="{7D0B8254-8916-724B-B98F-C157B60E1052}" srcOrd="2" destOrd="0" presId="urn:microsoft.com/office/officeart/2005/8/layout/hProcess7"/>
    <dgm:cxn modelId="{E3BEB36C-7E25-2B40-A73E-4E25587014FA}" type="presParOf" srcId="{DB66123D-6DD6-1A48-A67C-3A6C4AB74B0B}" destId="{20CC240C-9379-8641-94FC-F96C4D2F41A4}" srcOrd="7" destOrd="0" presId="urn:microsoft.com/office/officeart/2005/8/layout/hProcess7"/>
    <dgm:cxn modelId="{834BD9B1-2C6A-8948-A80A-C209BDEB68BA}" type="presParOf" srcId="{DB66123D-6DD6-1A48-A67C-3A6C4AB74B0B}" destId="{E6E8AE1C-6C48-EB41-B65A-566C283F37F0}" srcOrd="8" destOrd="0" presId="urn:microsoft.com/office/officeart/2005/8/layout/hProcess7"/>
    <dgm:cxn modelId="{B603E006-6941-934D-B1FB-864F7A366015}" type="presParOf" srcId="{E6E8AE1C-6C48-EB41-B65A-566C283F37F0}" destId="{D3CD34F1-114E-964B-9A0C-7522FDD28423}" srcOrd="0" destOrd="0" presId="urn:microsoft.com/office/officeart/2005/8/layout/hProcess7"/>
    <dgm:cxn modelId="{CDAB8515-02E0-3547-9FCA-4409B1D0993C}" type="presParOf" srcId="{E6E8AE1C-6C48-EB41-B65A-566C283F37F0}" destId="{26AA3809-F3F9-5444-9C4A-F6617A5FB90C}" srcOrd="1" destOrd="0" presId="urn:microsoft.com/office/officeart/2005/8/layout/hProcess7"/>
    <dgm:cxn modelId="{02077F25-6ECA-784D-A88B-14A046260E3A}" type="presParOf" srcId="{E6E8AE1C-6C48-EB41-B65A-566C283F37F0}" destId="{AD806AA0-AE1E-4B4D-8F32-97D0D57BEBDB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FD37E-FD91-3D4D-B098-0F45E0B364DA}">
      <dsp:nvSpPr>
        <dsp:cNvPr id="0" name=""/>
        <dsp:cNvSpPr/>
      </dsp:nvSpPr>
      <dsp:spPr>
        <a:xfrm>
          <a:off x="712" y="163901"/>
          <a:ext cx="3066919" cy="4239378"/>
        </a:xfrm>
        <a:prstGeom prst="roundRect">
          <a:avLst>
            <a:gd name="adj" fmla="val 5000"/>
          </a:avLst>
        </a:prstGeom>
        <a:solidFill>
          <a:schemeClr val="tx2">
            <a:lumMod val="50000"/>
            <a:lumOff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015" rIns="155575" bIns="0" numCol="1" spcCol="1270" anchor="t" anchorCtr="0">
          <a:noAutofit/>
        </a:bodyPr>
        <a:lstStyle/>
        <a:p>
          <a:pPr marL="0" lvl="0" indent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b="1" kern="1200" dirty="0"/>
            <a:t>Initialement</a:t>
          </a:r>
        </a:p>
      </dsp:txBody>
      <dsp:txXfrm rot="16200000">
        <a:off x="-1430740" y="1595354"/>
        <a:ext cx="3476290" cy="613383"/>
      </dsp:txXfrm>
    </dsp:sp>
    <dsp:sp modelId="{3D149B05-004C-4E41-823F-2D7D7BD401B5}">
      <dsp:nvSpPr>
        <dsp:cNvPr id="0" name=""/>
        <dsp:cNvSpPr/>
      </dsp:nvSpPr>
      <dsp:spPr>
        <a:xfrm>
          <a:off x="614096" y="163901"/>
          <a:ext cx="2284855" cy="4239378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Anciens diplômes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Mono-disciplinaires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Niveau sans correspondance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Apprentissage des règles de jeu impacte le temps de pratique lors de la formation en présentiel</a:t>
          </a:r>
        </a:p>
      </dsp:txBody>
      <dsp:txXfrm>
        <a:off x="614096" y="163901"/>
        <a:ext cx="2284855" cy="4239378"/>
      </dsp:txXfrm>
    </dsp:sp>
    <dsp:sp modelId="{DA9249DA-CBF5-F340-9617-1206C7DE75DB}">
      <dsp:nvSpPr>
        <dsp:cNvPr id="0" name=""/>
        <dsp:cNvSpPr/>
      </dsp:nvSpPr>
      <dsp:spPr>
        <a:xfrm>
          <a:off x="3174974" y="163901"/>
          <a:ext cx="3066919" cy="4239378"/>
        </a:xfrm>
        <a:prstGeom prst="roundRect">
          <a:avLst>
            <a:gd name="adj" fmla="val 5000"/>
          </a:avLst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015" rIns="155575" bIns="0" numCol="1" spcCol="1270" anchor="t" anchorCtr="0">
          <a:noAutofit/>
        </a:bodyPr>
        <a:lstStyle/>
        <a:p>
          <a:pPr marL="0" lvl="0" indent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b="1" kern="1200" dirty="0"/>
            <a:t>2017</a:t>
          </a:r>
        </a:p>
      </dsp:txBody>
      <dsp:txXfrm rot="16200000">
        <a:off x="1743521" y="1595354"/>
        <a:ext cx="3476290" cy="613383"/>
      </dsp:txXfrm>
    </dsp:sp>
    <dsp:sp modelId="{4F6E92DB-58DC-0240-87CE-CD230C985F96}">
      <dsp:nvSpPr>
        <dsp:cNvPr id="0" name=""/>
        <dsp:cNvSpPr/>
      </dsp:nvSpPr>
      <dsp:spPr>
        <a:xfrm rot="5400000">
          <a:off x="2905872" y="2921792"/>
          <a:ext cx="540672" cy="46003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642713-DC11-344B-8694-0F5AB522DF87}">
      <dsp:nvSpPr>
        <dsp:cNvPr id="0" name=""/>
        <dsp:cNvSpPr/>
      </dsp:nvSpPr>
      <dsp:spPr>
        <a:xfrm>
          <a:off x="3788358" y="163901"/>
          <a:ext cx="2284855" cy="4239378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Création de l’UC Règles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Réforme des diplômes fédéraux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Révision des contenus et des exigences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Diplôme de niveau 1 bivalent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Diplômes supérieurs spécialisés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Modalités de formation hybrides</a:t>
          </a:r>
        </a:p>
      </dsp:txBody>
      <dsp:txXfrm>
        <a:off x="3788358" y="163901"/>
        <a:ext cx="2284855" cy="4239378"/>
      </dsp:txXfrm>
    </dsp:sp>
    <dsp:sp modelId="{D3CD34F1-114E-964B-9A0C-7522FDD28423}">
      <dsp:nvSpPr>
        <dsp:cNvPr id="0" name=""/>
        <dsp:cNvSpPr/>
      </dsp:nvSpPr>
      <dsp:spPr>
        <a:xfrm>
          <a:off x="6349236" y="163901"/>
          <a:ext cx="3066919" cy="4239378"/>
        </a:xfrm>
        <a:prstGeom prst="roundRect">
          <a:avLst>
            <a:gd name="adj" fmla="val 5000"/>
          </a:avLst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015" rIns="155575" bIns="0" numCol="1" spcCol="1270" anchor="t" anchorCtr="0">
          <a:noAutofit/>
        </a:bodyPr>
        <a:lstStyle/>
        <a:p>
          <a:pPr marL="0" lvl="0" indent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b="1" kern="1200" dirty="0"/>
            <a:t>2025</a:t>
          </a:r>
        </a:p>
      </dsp:txBody>
      <dsp:txXfrm rot="16200000">
        <a:off x="4917783" y="1595354"/>
        <a:ext cx="3476290" cy="613383"/>
      </dsp:txXfrm>
    </dsp:sp>
    <dsp:sp modelId="{C8B9EE5D-A0BC-2546-BC52-1F473DFC6B95}">
      <dsp:nvSpPr>
        <dsp:cNvPr id="0" name=""/>
        <dsp:cNvSpPr/>
      </dsp:nvSpPr>
      <dsp:spPr>
        <a:xfrm rot="5400000">
          <a:off x="6048240" y="2927331"/>
          <a:ext cx="540672" cy="46003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806AA0-AE1E-4B4D-8F32-97D0D57BEBDB}">
      <dsp:nvSpPr>
        <dsp:cNvPr id="0" name=""/>
        <dsp:cNvSpPr/>
      </dsp:nvSpPr>
      <dsp:spPr>
        <a:xfrm>
          <a:off x="6962620" y="163901"/>
          <a:ext cx="2284855" cy="4239378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400" kern="1200" dirty="0"/>
            <a:t>Instauration de la bivalence pour tous les arbitres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400" kern="1200" dirty="0"/>
            <a:t>Obsolescence programmée des anciens diplômes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400" kern="1200" dirty="0"/>
            <a:t>Phase transitoire (diplôme transitoire</a:t>
          </a:r>
          <a:r>
            <a:rPr lang="fr-FR" sz="1400" kern="1200" dirty="0">
              <a:solidFill>
                <a:schemeClr val="bg1">
                  <a:lumMod val="65000"/>
                </a:schemeClr>
              </a:solidFill>
            </a:rPr>
            <a:t>*</a:t>
          </a:r>
          <a:r>
            <a:rPr lang="fr-FR" sz="1400" kern="1200" dirty="0"/>
            <a:t>) durant 3 saisons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400" kern="1200" dirty="0"/>
            <a:t>Équivalence vers nouveau diplôme impactée par monovalence des anciens diplômes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400" kern="1200" dirty="0"/>
            <a:t>Prise en compte des certifications Européennes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400" kern="1200" dirty="0"/>
            <a:t>Acculturation vers la formation continue</a:t>
          </a:r>
        </a:p>
      </dsp:txBody>
      <dsp:txXfrm>
        <a:off x="6962620" y="163901"/>
        <a:ext cx="2284855" cy="4239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93B78-7478-BB46-9E7F-A57092DEAC34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4656A-2B9E-024D-B502-34932B6EEE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6167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>
          <a:extLst>
            <a:ext uri="{FF2B5EF4-FFF2-40B4-BE49-F238E27FC236}">
              <a16:creationId xmlns:a16="http://schemas.microsoft.com/office/drawing/2014/main" id="{1311C555-AD77-28C3-C0F0-D68882F55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FBB392A8-81E5-D260-21CD-D1F7214C05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2:notes">
            <a:extLst>
              <a:ext uri="{FF2B5EF4-FFF2-40B4-BE49-F238E27FC236}">
                <a16:creationId xmlns:a16="http://schemas.microsoft.com/office/drawing/2014/main" id="{281196B1-7F13-2E3D-5298-48B3E97D4A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883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>
          <a:extLst>
            <a:ext uri="{FF2B5EF4-FFF2-40B4-BE49-F238E27FC236}">
              <a16:creationId xmlns:a16="http://schemas.microsoft.com/office/drawing/2014/main" id="{D48939C5-6662-8C2A-F0E9-499FCC26E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033B3F2B-6153-CC5F-F223-EA8A6A0071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2:notes">
            <a:extLst>
              <a:ext uri="{FF2B5EF4-FFF2-40B4-BE49-F238E27FC236}">
                <a16:creationId xmlns:a16="http://schemas.microsoft.com/office/drawing/2014/main" id="{28D110A4-1393-FA23-92EF-B07A10C49C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3571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>
          <a:extLst>
            <a:ext uri="{FF2B5EF4-FFF2-40B4-BE49-F238E27FC236}">
              <a16:creationId xmlns:a16="http://schemas.microsoft.com/office/drawing/2014/main" id="{F2347B4F-5C8F-A7DC-BC91-5D8ACE226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8ACD6E20-45C8-7BED-D37F-9102A45165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2:notes">
            <a:extLst>
              <a:ext uri="{FF2B5EF4-FFF2-40B4-BE49-F238E27FC236}">
                <a16:creationId xmlns:a16="http://schemas.microsoft.com/office/drawing/2014/main" id="{A92DB230-BB80-F710-BEDC-B6A7F55950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3595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>
          <a:extLst>
            <a:ext uri="{FF2B5EF4-FFF2-40B4-BE49-F238E27FC236}">
              <a16:creationId xmlns:a16="http://schemas.microsoft.com/office/drawing/2014/main" id="{910D92F4-1F7A-3635-C60C-1C9EE2BF8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0EC35451-73A7-C236-9A1D-110A299002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2:notes">
            <a:extLst>
              <a:ext uri="{FF2B5EF4-FFF2-40B4-BE49-F238E27FC236}">
                <a16:creationId xmlns:a16="http://schemas.microsoft.com/office/drawing/2014/main" id="{7C21BCB8-C8CF-F9E3-F311-5E064C6E05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7354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>
          <a:extLst>
            <a:ext uri="{FF2B5EF4-FFF2-40B4-BE49-F238E27FC236}">
              <a16:creationId xmlns:a16="http://schemas.microsoft.com/office/drawing/2014/main" id="{946FD6F2-5203-3979-8781-4D6EDABA4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4C2B4E1D-3D06-FDD2-2C53-B2E9206335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2:notes">
            <a:extLst>
              <a:ext uri="{FF2B5EF4-FFF2-40B4-BE49-F238E27FC236}">
                <a16:creationId xmlns:a16="http://schemas.microsoft.com/office/drawing/2014/main" id="{9D802380-AD95-13B2-28EA-89FDAE3B62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6684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>
          <a:extLst>
            <a:ext uri="{FF2B5EF4-FFF2-40B4-BE49-F238E27FC236}">
              <a16:creationId xmlns:a16="http://schemas.microsoft.com/office/drawing/2014/main" id="{B3A99BCC-1908-E632-BCF9-6670F9889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84C06CBD-6016-8C3F-E5C1-77AD087CF8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2:notes">
            <a:extLst>
              <a:ext uri="{FF2B5EF4-FFF2-40B4-BE49-F238E27FC236}">
                <a16:creationId xmlns:a16="http://schemas.microsoft.com/office/drawing/2014/main" id="{87C46DD7-7C72-50A3-76FA-F644D1464E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9104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>
          <a:extLst>
            <a:ext uri="{FF2B5EF4-FFF2-40B4-BE49-F238E27FC236}">
              <a16:creationId xmlns:a16="http://schemas.microsoft.com/office/drawing/2014/main" id="{8DA00A96-6AFD-DF1C-A5F8-DE04428CF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07BC3090-FAAB-B6DF-36BE-5E22E3BAEA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>
            <a:extLst>
              <a:ext uri="{FF2B5EF4-FFF2-40B4-BE49-F238E27FC236}">
                <a16:creationId xmlns:a16="http://schemas.microsoft.com/office/drawing/2014/main" id="{C421B0E8-1F07-86DD-0A11-EAA757DC9C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7477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>
          <a:extLst>
            <a:ext uri="{FF2B5EF4-FFF2-40B4-BE49-F238E27FC236}">
              <a16:creationId xmlns:a16="http://schemas.microsoft.com/office/drawing/2014/main" id="{2A38696F-E4FD-8D0F-8C26-46AF63660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>
            <a:extLst>
              <a:ext uri="{FF2B5EF4-FFF2-40B4-BE49-F238E27FC236}">
                <a16:creationId xmlns:a16="http://schemas.microsoft.com/office/drawing/2014/main" id="{44933774-9770-84B7-5D0E-616E573D1D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>
            <a:extLst>
              <a:ext uri="{FF2B5EF4-FFF2-40B4-BE49-F238E27FC236}">
                <a16:creationId xmlns:a16="http://schemas.microsoft.com/office/drawing/2014/main" id="{90ECD362-F691-DA43-4929-1F8BC49ADC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8400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30/01/25-v.2.1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Diplômes &amp; Certification d’Arbitres – Obsolecence programmée, modalités, équivalences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7B2A-4DBA-D94B-A94A-83455065A3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438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30/01/25-v.2.1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Diplômes &amp; Certification d’Arbitres – Obsolecence programmée, modalités, équivalences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7B2A-4DBA-D94B-A94A-83455065A3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076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30/01/25-v.2.1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Diplômes &amp; Certification d’Arbitres – Obsolecence programmée, modalités, équivalences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7B2A-4DBA-D94B-A94A-83455065A3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0161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>
  <p:cSld name="1_Titre et contenu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905999" cy="79512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dt" idx="10"/>
          </p:nvPr>
        </p:nvSpPr>
        <p:spPr>
          <a:xfrm>
            <a:off x="7722962" y="6604275"/>
            <a:ext cx="1431442" cy="25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30/01/25-v.2.1</a:t>
            </a:r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ftr" idx="11"/>
          </p:nvPr>
        </p:nvSpPr>
        <p:spPr>
          <a:xfrm>
            <a:off x="681038" y="6604275"/>
            <a:ext cx="7043115" cy="25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Diplômes &amp; Certification d’Arbitres – Obsolecence programmée, modalités, équivalences</a:t>
            </a:r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sldNum" idx="12"/>
          </p:nvPr>
        </p:nvSpPr>
        <p:spPr>
          <a:xfrm>
            <a:off x="9153213" y="6599583"/>
            <a:ext cx="752786" cy="25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ubTitle" idx="2"/>
          </p:nvPr>
        </p:nvSpPr>
        <p:spPr>
          <a:xfrm>
            <a:off x="-1" y="795129"/>
            <a:ext cx="8543925" cy="42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5513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30/01/25-v.2.1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Diplômes &amp; Certification d’Arbitres – Obsolecence programmée, modalités, équivalences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7B2A-4DBA-D94B-A94A-83455065A3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367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30/01/25-v.2.1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Diplômes &amp; Certification d’Arbitres – Obsolecence programmée, modalités, équivalences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7B2A-4DBA-D94B-A94A-83455065A3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97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30/01/25-v.2.1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Diplômes &amp; Certification d’Arbitres – Obsolecence programmée, modalités, équivalences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7B2A-4DBA-D94B-A94A-83455065A3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6707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30/01/25-v.2.1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Diplômes &amp; Certification d’Arbitres – Obsolecence programmée, modalités, équivalences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7B2A-4DBA-D94B-A94A-83455065A3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5868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30/01/25-v.2.1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Diplômes &amp; Certification d’Arbitres – Obsolecence programmée, modalités, équivalences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7B2A-4DBA-D94B-A94A-83455065A3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4748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30/01/25-v.2.1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Diplômes &amp; Certification d’Arbitres – Obsolecence programmée, modalités, équivalences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7B2A-4DBA-D94B-A94A-83455065A3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9118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30/01/25-v.2.1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Diplômes &amp; Certification d’Arbitres – Obsolecence programmée, modalités, équivalences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7B2A-4DBA-D94B-A94A-83455065A3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623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30/01/25-v.2.1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Diplômes &amp; Certification d’Arbitres – Obsolecence programmée, modalités, équivalences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07B2A-4DBA-D94B-A94A-83455065A3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975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fr-FR"/>
              <a:t>30/01/25-v.2.1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fr-FR"/>
              <a:t>Diplômes &amp; Certification d’Arbitres – Obsolecence programmée, modalités, équivalences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D07B2A-4DBA-D94B-A94A-83455065A3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607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5.png"/><Relationship Id="rId5" Type="http://schemas.openxmlformats.org/officeDocument/2006/relationships/diagramData" Target="../diagrams/data1.xml"/><Relationship Id="rId10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/>
          <p:nvPr/>
        </p:nvSpPr>
        <p:spPr>
          <a:xfrm>
            <a:off x="0" y="0"/>
            <a:ext cx="57912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ctrTitle"/>
          </p:nvPr>
        </p:nvSpPr>
        <p:spPr>
          <a:xfrm>
            <a:off x="-1" y="1755229"/>
            <a:ext cx="5791199" cy="223870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fr-FR" sz="48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OBSOLESCENCE</a:t>
            </a:r>
            <a:br>
              <a:rPr lang="fr-FR" sz="54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5400" b="1" spc="60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PROGRAMMÉE</a:t>
            </a:r>
            <a:br>
              <a:rPr lang="fr-FR" sz="54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95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anciens diplômes d’Arbitres</a:t>
            </a:r>
            <a:br>
              <a:rPr lang="fr-FR" sz="30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>
                <a:solidFill>
                  <a:schemeClr val="bg1"/>
                </a:solidFill>
                <a:latin typeface="Asap" panose="02000506040000020004" pitchFamily="2" charset="77"/>
              </a:rPr>
              <a:t>avis favorable du CD (cf. </a:t>
            </a:r>
            <a:r>
              <a:rPr lang="fr-FR" sz="1200" b="0" i="0" u="none" strike="noStrike" dirty="0">
                <a:solidFill>
                  <a:schemeClr val="bg1"/>
                </a:solidFill>
                <a:effectLst/>
                <a:latin typeface="Asap" panose="02000506040000020004" pitchFamily="2" charset="77"/>
              </a:rPr>
              <a:t>procès -verbal  de la réunion du 24 octobre 2024)</a:t>
            </a:r>
            <a:br>
              <a:rPr lang="fr-FR" sz="54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0" y="4193628"/>
            <a:ext cx="5791198" cy="151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2100"/>
            </a:pPr>
            <a:r>
              <a:rPr lang="fr-FR" sz="44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MODALITÉS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fr-FR" sz="54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2025-2027</a:t>
            </a:r>
          </a:p>
        </p:txBody>
      </p:sp>
      <p:pic>
        <p:nvPicPr>
          <p:cNvPr id="93" name="Google Shape;93;p1" descr="Une image contenant texte, graphisme, Graphique, affich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6547" y="1840644"/>
            <a:ext cx="3262764" cy="1588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 descr="Une image contenant texte, Graphique, dessin humoristique, logo&#10;&#10;Le contenu généré par l’IA peut être incorrect.">
            <a:extLst>
              <a:ext uri="{FF2B5EF4-FFF2-40B4-BE49-F238E27FC236}">
                <a16:creationId xmlns:a16="http://schemas.microsoft.com/office/drawing/2014/main" id="{5A89A603-4631-27DB-75DB-3CBECFC2C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6547" y="4193628"/>
            <a:ext cx="1413953" cy="1413953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A25993C-9E3E-A52B-AA5E-384960B197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3595" y="6410161"/>
            <a:ext cx="2228850" cy="365125"/>
          </a:xfrm>
        </p:spPr>
        <p:txBody>
          <a:bodyPr/>
          <a:lstStyle/>
          <a:p>
            <a:r>
              <a:rPr lang="fr-FR"/>
              <a:t>30/01/25-v.2.1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>
          <a:extLst>
            <a:ext uri="{FF2B5EF4-FFF2-40B4-BE49-F238E27FC236}">
              <a16:creationId xmlns:a16="http://schemas.microsoft.com/office/drawing/2014/main" id="{8D6E4C06-7873-5650-B25E-6BBCFD00D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>
            <a:extLst>
              <a:ext uri="{FF2B5EF4-FFF2-40B4-BE49-F238E27FC236}">
                <a16:creationId xmlns:a16="http://schemas.microsoft.com/office/drawing/2014/main" id="{6F45B682-813E-9D77-6733-D5F39FE8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0343" y="152613"/>
            <a:ext cx="7649428" cy="1249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fr-FR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Obsolescence  programmée</a:t>
            </a:r>
            <a:br>
              <a:rPr lang="fr-FR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anciens diplômes d’Arbitres</a:t>
            </a:r>
            <a:endParaRPr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Google Shape;99;p2">
            <a:extLst>
              <a:ext uri="{FF2B5EF4-FFF2-40B4-BE49-F238E27FC236}">
                <a16:creationId xmlns:a16="http://schemas.microsoft.com/office/drawing/2014/main" id="{96943B83-33FB-4114-32C5-8A6D32CF6F12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145043" y="1463039"/>
            <a:ext cx="9835007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r-FR" sz="1600" b="1" dirty="0">
                <a:solidFill>
                  <a:srgbClr val="002060"/>
                </a:solidFill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Bref historique</a:t>
            </a:r>
            <a:endParaRPr sz="1600" dirty="0">
              <a:solidFill>
                <a:srgbClr val="002060"/>
              </a:solidFill>
              <a:latin typeface="Arial" panose="020B0604020202020204" pitchFamily="34" charset="0"/>
              <a:ea typeface="Asap"/>
              <a:cs typeface="Arial" panose="020B0604020202020204" pitchFamily="34" charset="0"/>
              <a:sym typeface="Asap"/>
            </a:endParaRPr>
          </a:p>
        </p:txBody>
      </p:sp>
      <p:sp>
        <p:nvSpPr>
          <p:cNvPr id="102" name="Google Shape;102;p2">
            <a:extLst>
              <a:ext uri="{FF2B5EF4-FFF2-40B4-BE49-F238E27FC236}">
                <a16:creationId xmlns:a16="http://schemas.microsoft.com/office/drawing/2014/main" id="{95514EEC-9544-57B4-5253-AB8870C362B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53213" y="6599583"/>
            <a:ext cx="752786" cy="25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  <p:sp>
        <p:nvSpPr>
          <p:cNvPr id="3" name="Google Shape;100;p2">
            <a:extLst>
              <a:ext uri="{FF2B5EF4-FFF2-40B4-BE49-F238E27FC236}">
                <a16:creationId xmlns:a16="http://schemas.microsoft.com/office/drawing/2014/main" id="{2656D64D-0B00-42BA-0A5F-EDEDD2834BAE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0" y="6604275"/>
            <a:ext cx="1431442" cy="25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30/01/25-v.2.1</a:t>
            </a:r>
            <a:endParaRPr dirty="0"/>
          </a:p>
        </p:txBody>
      </p:sp>
      <p:sp>
        <p:nvSpPr>
          <p:cNvPr id="4" name="Google Shape;101;p2">
            <a:extLst>
              <a:ext uri="{FF2B5EF4-FFF2-40B4-BE49-F238E27FC236}">
                <a16:creationId xmlns:a16="http://schemas.microsoft.com/office/drawing/2014/main" id="{D4D86229-EDD8-DDB7-70B3-BCE327574CA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431442" y="6598377"/>
            <a:ext cx="7043115" cy="25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Diplômes &amp; Certification d’Arbitres – Obsolecence programmée, modalités, équivalences</a:t>
            </a:r>
            <a:endParaRPr lang="fr-FR" dirty="0"/>
          </a:p>
        </p:txBody>
      </p:sp>
      <p:pic>
        <p:nvPicPr>
          <p:cNvPr id="8" name="Image 7" descr="Une image contenant texte, Graphique, dessin humoristique, logo&#10;&#10;Le contenu généré par l’IA peut être incorrect.">
            <a:extLst>
              <a:ext uri="{FF2B5EF4-FFF2-40B4-BE49-F238E27FC236}">
                <a16:creationId xmlns:a16="http://schemas.microsoft.com/office/drawing/2014/main" id="{784FFEC7-1327-0752-42A7-6D2813E69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28" y="152613"/>
            <a:ext cx="1199814" cy="1199814"/>
          </a:xfrm>
          <a:prstGeom prst="rect">
            <a:avLst/>
          </a:prstGeom>
        </p:spPr>
      </p:pic>
      <p:pic>
        <p:nvPicPr>
          <p:cNvPr id="10" name="Image 9" descr="Une image contenant texte, affiche, graphisme, Graphique&#10;&#10;Le contenu généré par l’IA peut être incorrect.">
            <a:extLst>
              <a:ext uri="{FF2B5EF4-FFF2-40B4-BE49-F238E27FC236}">
                <a16:creationId xmlns:a16="http://schemas.microsoft.com/office/drawing/2014/main" id="{8F03ADA0-97BD-DD02-0143-4CCE12195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1217" y="33307"/>
            <a:ext cx="1302115" cy="1399036"/>
          </a:xfrm>
          <a:prstGeom prst="rect">
            <a:avLst/>
          </a:prstGeom>
        </p:spPr>
      </p:pic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id="{D65779D9-FA27-18CD-DF4B-8ACD4E054F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3166323"/>
              </p:ext>
            </p:extLst>
          </p:nvPr>
        </p:nvGraphicFramePr>
        <p:xfrm>
          <a:off x="231627" y="1947130"/>
          <a:ext cx="9416869" cy="4567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4" name="Image 13">
            <a:extLst>
              <a:ext uri="{FF2B5EF4-FFF2-40B4-BE49-F238E27FC236}">
                <a16:creationId xmlns:a16="http://schemas.microsoft.com/office/drawing/2014/main" id="{BE0B1730-0266-BD33-5EC4-174C92249B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6831" y="5503199"/>
            <a:ext cx="320237" cy="320237"/>
          </a:xfrm>
          <a:prstGeom prst="rect">
            <a:avLst/>
          </a:prstGeom>
        </p:spPr>
      </p:pic>
      <p:pic>
        <p:nvPicPr>
          <p:cNvPr id="15" name="Picture 2" descr="An illustration of a softball isolated on transparent background AI  generative 24396760 PNG">
            <a:extLst>
              <a:ext uri="{FF2B5EF4-FFF2-40B4-BE49-F238E27FC236}">
                <a16:creationId xmlns:a16="http://schemas.microsoft.com/office/drawing/2014/main" id="{4ADD2393-2614-9522-1DEF-C3BD8898C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04" y="5823436"/>
            <a:ext cx="478890" cy="47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BD3EF6A-86C7-8CBE-267C-9F9152AFD0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06751" y="5503199"/>
            <a:ext cx="320237" cy="320237"/>
          </a:xfrm>
          <a:prstGeom prst="rect">
            <a:avLst/>
          </a:prstGeom>
        </p:spPr>
      </p:pic>
      <p:pic>
        <p:nvPicPr>
          <p:cNvPr id="17" name="Picture 2" descr="An illustration of a softball isolated on transparent background AI  generative 24396760 PNG">
            <a:extLst>
              <a:ext uri="{FF2B5EF4-FFF2-40B4-BE49-F238E27FC236}">
                <a16:creationId xmlns:a16="http://schemas.microsoft.com/office/drawing/2014/main" id="{94343C2C-6546-EC81-AB2F-A9B6C82C3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24" y="5823436"/>
            <a:ext cx="478890" cy="47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CE3DD9F-2446-8F03-F69D-FE35D08E7A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0876" y="5508837"/>
            <a:ext cx="320237" cy="320237"/>
          </a:xfrm>
          <a:prstGeom prst="rect">
            <a:avLst/>
          </a:prstGeom>
        </p:spPr>
      </p:pic>
      <p:pic>
        <p:nvPicPr>
          <p:cNvPr id="19" name="Picture 2" descr="An illustration of a softball isolated on transparent background AI  generative 24396760 PNG">
            <a:extLst>
              <a:ext uri="{FF2B5EF4-FFF2-40B4-BE49-F238E27FC236}">
                <a16:creationId xmlns:a16="http://schemas.microsoft.com/office/drawing/2014/main" id="{E26484F1-4F9A-D666-2D86-D1E2C1685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549" y="5829074"/>
            <a:ext cx="478890" cy="47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8539F995-940E-8D84-D1DC-20B60382D5C4}"/>
              </a:ext>
            </a:extLst>
          </p:cNvPr>
          <p:cNvSpPr txBox="1"/>
          <p:nvPr/>
        </p:nvSpPr>
        <p:spPr>
          <a:xfrm>
            <a:off x="700349" y="5540539"/>
            <a:ext cx="15799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AA-JA-ADB-ARB-ANB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A5BA7FE-E463-3586-7FBF-1DC338FACFD0}"/>
              </a:ext>
            </a:extLst>
          </p:cNvPr>
          <p:cNvSpPr txBox="1"/>
          <p:nvPr/>
        </p:nvSpPr>
        <p:spPr>
          <a:xfrm>
            <a:off x="700349" y="5928861"/>
            <a:ext cx="795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ARS-ANS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2A3BDB9-4224-CAED-DC71-72F1C0F82EB4}"/>
              </a:ext>
            </a:extLst>
          </p:cNvPr>
          <p:cNvSpPr txBox="1"/>
          <p:nvPr/>
        </p:nvSpPr>
        <p:spPr>
          <a:xfrm>
            <a:off x="4112293" y="5542895"/>
            <a:ext cx="2207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JA-ADB-ARB-</a:t>
            </a:r>
            <a:r>
              <a:rPr lang="fr-FR" sz="1200" b="1" dirty="0">
                <a:solidFill>
                  <a:schemeClr val="bg1"/>
                </a:solidFill>
              </a:rPr>
              <a:t>AF2B</a:t>
            </a:r>
            <a:r>
              <a:rPr lang="fr-FR" sz="1200" dirty="0">
                <a:solidFill>
                  <a:schemeClr val="bg1"/>
                </a:solidFill>
              </a:rPr>
              <a:t>-ANB-</a:t>
            </a:r>
            <a:r>
              <a:rPr lang="fr-FR" sz="1200" b="1" dirty="0">
                <a:solidFill>
                  <a:schemeClr val="bg1"/>
                </a:solidFill>
              </a:rPr>
              <a:t>AF3B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6C83405-BBC6-BC62-7F32-773FAD6427BC}"/>
              </a:ext>
            </a:extLst>
          </p:cNvPr>
          <p:cNvSpPr txBox="1"/>
          <p:nvPr/>
        </p:nvSpPr>
        <p:spPr>
          <a:xfrm>
            <a:off x="4668244" y="5911054"/>
            <a:ext cx="16065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ARS-</a:t>
            </a:r>
            <a:r>
              <a:rPr lang="fr-FR" sz="1200" b="1" dirty="0">
                <a:solidFill>
                  <a:schemeClr val="bg1"/>
                </a:solidFill>
              </a:rPr>
              <a:t>AF2S</a:t>
            </a:r>
            <a:r>
              <a:rPr lang="fr-FR" sz="1200" dirty="0">
                <a:solidFill>
                  <a:schemeClr val="bg1"/>
                </a:solidFill>
              </a:rPr>
              <a:t>-ANS-</a:t>
            </a:r>
            <a:r>
              <a:rPr lang="fr-FR" sz="1200" b="1" dirty="0">
                <a:solidFill>
                  <a:schemeClr val="bg1"/>
                </a:solidFill>
              </a:rPr>
              <a:t>AF3S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9929896-32A0-CB93-AEE8-FA1E128B6997}"/>
              </a:ext>
            </a:extLst>
          </p:cNvPr>
          <p:cNvSpPr txBox="1"/>
          <p:nvPr/>
        </p:nvSpPr>
        <p:spPr>
          <a:xfrm>
            <a:off x="3965133" y="5740429"/>
            <a:ext cx="1031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UCR</a:t>
            </a:r>
            <a:r>
              <a:rPr lang="fr-FR" sz="1200" dirty="0">
                <a:solidFill>
                  <a:schemeClr val="bg1"/>
                </a:solidFill>
              </a:rPr>
              <a:t>-</a:t>
            </a:r>
            <a:r>
              <a:rPr lang="fr-FR" sz="1200" b="1" dirty="0">
                <a:solidFill>
                  <a:schemeClr val="bg1"/>
                </a:solidFill>
              </a:rPr>
              <a:t>AF1 BS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FF93B77-7D9B-5F50-AF75-CE73CE3931A9}"/>
              </a:ext>
            </a:extLst>
          </p:cNvPr>
          <p:cNvSpPr txBox="1"/>
          <p:nvPr/>
        </p:nvSpPr>
        <p:spPr>
          <a:xfrm>
            <a:off x="8029554" y="5540539"/>
            <a:ext cx="13771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AF2B-AF3B-</a:t>
            </a:r>
            <a:r>
              <a:rPr lang="fr-FR" sz="1200" b="1" dirty="0">
                <a:solidFill>
                  <a:schemeClr val="bg1"/>
                </a:solidFill>
              </a:rPr>
              <a:t>ACEB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CD1E5A77-0519-8BF3-2515-12784F356A9D}"/>
              </a:ext>
            </a:extLst>
          </p:cNvPr>
          <p:cNvSpPr txBox="1"/>
          <p:nvPr/>
        </p:nvSpPr>
        <p:spPr>
          <a:xfrm>
            <a:off x="8029554" y="5934499"/>
            <a:ext cx="13771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AF2S-AF3S-</a:t>
            </a:r>
            <a:r>
              <a:rPr lang="fr-FR" sz="1200" b="1" dirty="0">
                <a:solidFill>
                  <a:schemeClr val="bg1"/>
                </a:solidFill>
              </a:rPr>
              <a:t>ACES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BC18D46-D994-1800-08AF-4EB880393725}"/>
              </a:ext>
            </a:extLst>
          </p:cNvPr>
          <p:cNvSpPr txBox="1"/>
          <p:nvPr/>
        </p:nvSpPr>
        <p:spPr>
          <a:xfrm>
            <a:off x="7157926" y="5733039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UCR-AF1 BS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2C74F10-DBBC-DAFE-30E6-3023EC3F63C9}"/>
              </a:ext>
            </a:extLst>
          </p:cNvPr>
          <p:cNvSpPr txBox="1"/>
          <p:nvPr/>
        </p:nvSpPr>
        <p:spPr>
          <a:xfrm>
            <a:off x="7157926" y="5540538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AF0B*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A88436A-F9F6-1360-6829-5864B0186570}"/>
              </a:ext>
            </a:extLst>
          </p:cNvPr>
          <p:cNvSpPr txBox="1"/>
          <p:nvPr/>
        </p:nvSpPr>
        <p:spPr>
          <a:xfrm>
            <a:off x="7155687" y="5930019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AF0S*</a:t>
            </a:r>
          </a:p>
        </p:txBody>
      </p:sp>
    </p:spTree>
    <p:extLst>
      <p:ext uri="{BB962C8B-B14F-4D97-AF65-F5344CB8AC3E}">
        <p14:creationId xmlns:p14="http://schemas.microsoft.com/office/powerpoint/2010/main" val="773548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>
          <a:extLst>
            <a:ext uri="{FF2B5EF4-FFF2-40B4-BE49-F238E27FC236}">
              <a16:creationId xmlns:a16="http://schemas.microsoft.com/office/drawing/2014/main" id="{C8CB4B21-2275-BCC2-0358-FD9A4FE7E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>
            <a:extLst>
              <a:ext uri="{FF2B5EF4-FFF2-40B4-BE49-F238E27FC236}">
                <a16:creationId xmlns:a16="http://schemas.microsoft.com/office/drawing/2014/main" id="{02D71A1B-0930-E08A-E026-174AE36AB2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0343" y="152613"/>
            <a:ext cx="7649428" cy="1249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fr-FR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Obsolescence  programmée</a:t>
            </a:r>
            <a:br>
              <a:rPr lang="fr-FR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anciens diplômes d’Arbitres</a:t>
            </a:r>
            <a:endParaRPr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Google Shape;99;p2">
            <a:extLst>
              <a:ext uri="{FF2B5EF4-FFF2-40B4-BE49-F238E27FC236}">
                <a16:creationId xmlns:a16="http://schemas.microsoft.com/office/drawing/2014/main" id="{935CF931-4D2E-22FD-9FA1-88A89102E8BC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145043" y="1463039"/>
            <a:ext cx="9835007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r-FR" sz="1600" b="1" dirty="0">
                <a:solidFill>
                  <a:srgbClr val="002060"/>
                </a:solidFill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Argumentation et objectifs</a:t>
            </a:r>
            <a:endParaRPr sz="1600" dirty="0">
              <a:solidFill>
                <a:srgbClr val="002060"/>
              </a:solidFill>
              <a:latin typeface="Arial" panose="020B0604020202020204" pitchFamily="34" charset="0"/>
              <a:ea typeface="Asap"/>
              <a:cs typeface="Arial" panose="020B0604020202020204" pitchFamily="34" charset="0"/>
              <a:sym typeface="Asap"/>
            </a:endParaRPr>
          </a:p>
        </p:txBody>
      </p:sp>
      <p:sp>
        <p:nvSpPr>
          <p:cNvPr id="102" name="Google Shape;102;p2">
            <a:extLst>
              <a:ext uri="{FF2B5EF4-FFF2-40B4-BE49-F238E27FC236}">
                <a16:creationId xmlns:a16="http://schemas.microsoft.com/office/drawing/2014/main" id="{F63BA130-0F54-92BA-90F3-CF320E6CBE5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53213" y="6599583"/>
            <a:ext cx="752786" cy="25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  <p:sp>
        <p:nvSpPr>
          <p:cNvPr id="3" name="Google Shape;100;p2">
            <a:extLst>
              <a:ext uri="{FF2B5EF4-FFF2-40B4-BE49-F238E27FC236}">
                <a16:creationId xmlns:a16="http://schemas.microsoft.com/office/drawing/2014/main" id="{49B7F565-2453-7B9D-B978-6A11211E65BD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0" y="6604275"/>
            <a:ext cx="1431442" cy="25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30/01/25-v.2.1</a:t>
            </a:r>
            <a:endParaRPr dirty="0"/>
          </a:p>
        </p:txBody>
      </p:sp>
      <p:sp>
        <p:nvSpPr>
          <p:cNvPr id="4" name="Google Shape;101;p2">
            <a:extLst>
              <a:ext uri="{FF2B5EF4-FFF2-40B4-BE49-F238E27FC236}">
                <a16:creationId xmlns:a16="http://schemas.microsoft.com/office/drawing/2014/main" id="{36E21FCA-16D5-412F-B149-E3293E0EFB7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431442" y="6598377"/>
            <a:ext cx="7043115" cy="25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Diplômes &amp; Certification d’Arbitres – Obsolecence programmée, modalités, équivalences</a:t>
            </a:r>
            <a:endParaRPr lang="fr-FR" dirty="0"/>
          </a:p>
        </p:txBody>
      </p:sp>
      <p:pic>
        <p:nvPicPr>
          <p:cNvPr id="8" name="Image 7" descr="Une image contenant texte, Graphique, dessin humoristique, logo&#10;&#10;Le contenu généré par l’IA peut être incorrect.">
            <a:extLst>
              <a:ext uri="{FF2B5EF4-FFF2-40B4-BE49-F238E27FC236}">
                <a16:creationId xmlns:a16="http://schemas.microsoft.com/office/drawing/2014/main" id="{B18D7B49-C6BF-2978-5303-8A7C7E556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28" y="152613"/>
            <a:ext cx="1199814" cy="1199814"/>
          </a:xfrm>
          <a:prstGeom prst="rect">
            <a:avLst/>
          </a:prstGeom>
        </p:spPr>
      </p:pic>
      <p:pic>
        <p:nvPicPr>
          <p:cNvPr id="10" name="Image 9" descr="Une image contenant texte, affiche, graphisme, Graphique&#10;&#10;Le contenu généré par l’IA peut être incorrect.">
            <a:extLst>
              <a:ext uri="{FF2B5EF4-FFF2-40B4-BE49-F238E27FC236}">
                <a16:creationId xmlns:a16="http://schemas.microsoft.com/office/drawing/2014/main" id="{31F1A3C7-DBA3-734D-D776-40507642E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1217" y="33307"/>
            <a:ext cx="1302115" cy="1399036"/>
          </a:xfrm>
          <a:prstGeom prst="rect">
            <a:avLst/>
          </a:prstGeom>
        </p:spPr>
      </p:pic>
      <p:sp>
        <p:nvSpPr>
          <p:cNvPr id="11" name="Google Shape;103;p2">
            <a:extLst>
              <a:ext uri="{FF2B5EF4-FFF2-40B4-BE49-F238E27FC236}">
                <a16:creationId xmlns:a16="http://schemas.microsoft.com/office/drawing/2014/main" id="{C5E06F02-92CB-2B7F-86C1-40761DFF211B}"/>
              </a:ext>
            </a:extLst>
          </p:cNvPr>
          <p:cNvSpPr txBox="1"/>
          <p:nvPr/>
        </p:nvSpPr>
        <p:spPr>
          <a:xfrm>
            <a:off x="231628" y="1885739"/>
            <a:ext cx="9486237" cy="471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</a:pPr>
            <a:r>
              <a:rPr lang="fr-FR" sz="1200" b="1" dirty="0">
                <a:solidFill>
                  <a:srgbClr val="002060"/>
                </a:solidFill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Prendre en compte la réalité du « terrain »</a:t>
            </a:r>
          </a:p>
          <a:p>
            <a:pPr marL="800100" lvl="1" indent="-342900">
              <a:lnSpc>
                <a:spcPct val="90000"/>
              </a:lnSpc>
              <a:buClr>
                <a:srgbClr val="002060"/>
              </a:buClr>
              <a:buSzPct val="100000"/>
              <a:buFont typeface="Wingdings" pitchFamily="2" charset="2"/>
              <a:buChar char="ü"/>
            </a:pP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bénévolat</a:t>
            </a:r>
          </a:p>
          <a:p>
            <a:pPr marL="800100" lvl="1" indent="-342900">
              <a:lnSpc>
                <a:spcPct val="90000"/>
              </a:lnSpc>
              <a:buClr>
                <a:srgbClr val="002060"/>
              </a:buClr>
              <a:buSzPct val="100000"/>
              <a:buFont typeface="Wingdings" pitchFamily="2" charset="2"/>
              <a:buChar char="ü"/>
            </a:pP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crise des vocations</a:t>
            </a:r>
          </a:p>
          <a:p>
            <a:pPr marL="800100" lvl="1" indent="-342900">
              <a:lnSpc>
                <a:spcPct val="90000"/>
              </a:lnSpc>
              <a:buClr>
                <a:srgbClr val="002060"/>
              </a:buClr>
              <a:buSzPct val="100000"/>
              <a:buFont typeface="Wingdings" pitchFamily="2" charset="2"/>
              <a:buChar char="ü"/>
            </a:pP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besoins des clubs et des organes déconcentrés</a:t>
            </a:r>
          </a:p>
          <a:p>
            <a:pPr marL="800100" lvl="1" indent="-342900">
              <a:lnSpc>
                <a:spcPct val="90000"/>
              </a:lnSpc>
              <a:buClr>
                <a:srgbClr val="002060"/>
              </a:buClr>
              <a:buSzPct val="100000"/>
              <a:buFont typeface="Wingdings" pitchFamily="2" charset="2"/>
              <a:buChar char="ü"/>
            </a:pP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beaucoup d’arbitres en cadre de réserve ou en cadre actif en officiant peu</a:t>
            </a:r>
          </a:p>
          <a:p>
            <a:pPr marL="800100" lvl="1" indent="-342900">
              <a:lnSpc>
                <a:spcPct val="90000"/>
              </a:lnSpc>
              <a:buClr>
                <a:srgbClr val="002060"/>
              </a:buClr>
              <a:buSzPct val="100000"/>
              <a:buFont typeface="Wingdings" pitchFamily="2" charset="2"/>
              <a:buChar char="ü"/>
            </a:pP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hétérogénéité de l’accompagnement des arbitres à toutes les échèles</a:t>
            </a:r>
          </a:p>
          <a:p>
            <a:pPr marL="800100" lvl="1" indent="-342900">
              <a:lnSpc>
                <a:spcPct val="90000"/>
              </a:lnSpc>
              <a:buClr>
                <a:srgbClr val="002060"/>
              </a:buClr>
              <a:buSzPct val="100000"/>
              <a:buFont typeface="Wingdings" pitchFamily="2" charset="2"/>
              <a:buChar char="ü"/>
            </a:pP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politique de développement et d’accompagnement des officiels se limitant souvent au paiement de l’inscription à la formation</a:t>
            </a:r>
          </a:p>
          <a:p>
            <a:pPr marL="800100" lvl="1" indent="-342900">
              <a:lnSpc>
                <a:spcPct val="90000"/>
              </a:lnSpc>
              <a:buClr>
                <a:srgbClr val="002060"/>
              </a:buClr>
              <a:buSzPct val="100000"/>
              <a:buFont typeface="Wingdings" pitchFamily="2" charset="2"/>
              <a:buChar char="ü"/>
            </a:pP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efficience des arbitres remise en cause par les acteurs (à tort ou à raison)</a:t>
            </a:r>
          </a:p>
          <a:p>
            <a:pPr marL="800100" lvl="1" indent="-342900">
              <a:lnSpc>
                <a:spcPct val="90000"/>
              </a:lnSpc>
              <a:buClr>
                <a:srgbClr val="002060"/>
              </a:buClr>
              <a:buSzPct val="100000"/>
              <a:buFont typeface="Wingdings" pitchFamily="2" charset="2"/>
              <a:buChar char="ü"/>
            </a:pP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évolution des règles, des diplômes et de la formation</a:t>
            </a:r>
          </a:p>
          <a:p>
            <a:pPr marL="800100" lvl="1" indent="-342900">
              <a:lnSpc>
                <a:spcPct val="90000"/>
              </a:lnSpc>
              <a:buClr>
                <a:srgbClr val="002060"/>
              </a:buClr>
              <a:buSzPct val="100000"/>
              <a:buFont typeface="Wingdings" pitchFamily="2" charset="2"/>
              <a:buChar char="ü"/>
            </a:pP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motivation hétérogène des arbitres à s’inscrire dans une logique de formation continue</a:t>
            </a:r>
          </a:p>
          <a:p>
            <a:pPr marL="800100" lvl="1" indent="-342900">
              <a:lnSpc>
                <a:spcPct val="90000"/>
              </a:lnSpc>
              <a:buClr>
                <a:srgbClr val="002060"/>
              </a:buClr>
              <a:buSzPct val="100000"/>
              <a:buFont typeface="Wingdings" pitchFamily="2" charset="2"/>
              <a:buChar char="ü"/>
            </a:pP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lisibilité et gestion des anciens et nouveaux diplômes compliquée (nomenclatures et compétences validées différentes)</a:t>
            </a:r>
          </a:p>
          <a:p>
            <a:pPr marR="0"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</a:pPr>
            <a:r>
              <a:rPr lang="fr-FR" sz="1200" b="1" dirty="0">
                <a:solidFill>
                  <a:srgbClr val="002060"/>
                </a:solidFill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Harmoniser et optimiser</a:t>
            </a:r>
          </a:p>
          <a:p>
            <a:pPr marL="800100" lvl="1" indent="-342900">
              <a:lnSpc>
                <a:spcPct val="90000"/>
              </a:lnSpc>
              <a:buClr>
                <a:srgbClr val="002060"/>
              </a:buClr>
              <a:buSzPct val="100000"/>
              <a:buFont typeface="Wingdings" pitchFamily="2" charset="2"/>
              <a:buChar char="ü"/>
            </a:pP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mécanique softball utilisée en 12U baseball</a:t>
            </a:r>
          </a:p>
          <a:p>
            <a:pPr marL="800100" lvl="1" indent="-342900">
              <a:lnSpc>
                <a:spcPct val="90000"/>
              </a:lnSpc>
              <a:buClr>
                <a:srgbClr val="002060"/>
              </a:buClr>
              <a:buSzPct val="100000"/>
              <a:buFont typeface="Wingdings" pitchFamily="2" charset="2"/>
              <a:buChar char="ü"/>
            </a:pP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bivalence de niveau 1 attendue pour tous les arbitres actifs (ou revenant au cadre actif)</a:t>
            </a:r>
          </a:p>
          <a:p>
            <a:pPr marL="800100" lvl="1" indent="-342900">
              <a:lnSpc>
                <a:spcPct val="90000"/>
              </a:lnSpc>
              <a:buClr>
                <a:srgbClr val="002060"/>
              </a:buClr>
              <a:buSzPct val="100000"/>
              <a:buFont typeface="Wingdings" pitchFamily="2" charset="2"/>
              <a:buChar char="ü"/>
            </a:pP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abolition des anciens diplômes avec mise en place d’un diplôme transitoire* (AF0 B et AF0 S)</a:t>
            </a:r>
          </a:p>
          <a:p>
            <a:pPr marL="800100" lvl="1" indent="-342900">
              <a:lnSpc>
                <a:spcPct val="90000"/>
              </a:lnSpc>
              <a:buClr>
                <a:srgbClr val="002060"/>
              </a:buClr>
              <a:buSzPct val="100000"/>
              <a:buFont typeface="Wingdings" pitchFamily="2" charset="2"/>
              <a:buChar char="ü"/>
            </a:pP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optimisation de la formation AF1 BS avec l’intégration du nouveau diplôme d’Arbitre Jeunes Baseball et Softball (AJ BS)</a:t>
            </a:r>
          </a:p>
          <a:p>
            <a:pPr marL="800100" lvl="1" indent="-342900">
              <a:lnSpc>
                <a:spcPct val="90000"/>
              </a:lnSpc>
              <a:buClr>
                <a:srgbClr val="002060"/>
              </a:buClr>
              <a:buSzPct val="100000"/>
              <a:buFont typeface="Wingdings" pitchFamily="2" charset="2"/>
              <a:buChar char="ü"/>
            </a:pP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possibilité d’arbitrer avec le diplôme transitoire pendant la phase de transition</a:t>
            </a:r>
          </a:p>
          <a:p>
            <a:pPr marL="800100" lvl="1" indent="-342900">
              <a:lnSpc>
                <a:spcPct val="90000"/>
              </a:lnSpc>
              <a:buClr>
                <a:srgbClr val="002060"/>
              </a:buClr>
              <a:buSzPct val="100000"/>
              <a:buFont typeface="Wingdings" pitchFamily="2" charset="2"/>
              <a:buChar char="ü"/>
            </a:pP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incitation à s’inscrire dans une logique de formation continue pour optimiser son efficience et valider la bivalence</a:t>
            </a:r>
          </a:p>
          <a:p>
            <a:pPr marR="0"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</a:pPr>
            <a:r>
              <a:rPr lang="fr-FR" sz="1200" b="1" dirty="0">
                <a:solidFill>
                  <a:srgbClr val="002060"/>
                </a:solidFill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Accompagner pour que la formation continue soit perçue comme un investissement au bénéfice de tous </a:t>
            </a: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(et non une contrainte)</a:t>
            </a:r>
          </a:p>
          <a:p>
            <a:pPr marL="800100" lvl="1" indent="-342900">
              <a:lnSpc>
                <a:spcPct val="90000"/>
              </a:lnSpc>
              <a:buClr>
                <a:srgbClr val="002060"/>
              </a:buClr>
              <a:buSzPct val="100000"/>
              <a:buFont typeface="Wingdings" pitchFamily="2" charset="2"/>
              <a:buChar char="ü"/>
            </a:pP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communication de l’échéancier et des modalités d’équivalence utilisant tous les canaux disponibles (collectifs et individuels)</a:t>
            </a:r>
          </a:p>
          <a:p>
            <a:pPr marL="800100" lvl="1" indent="-342900">
              <a:lnSpc>
                <a:spcPct val="90000"/>
              </a:lnSpc>
              <a:buClr>
                <a:srgbClr val="002060"/>
              </a:buClr>
              <a:buSzPct val="100000"/>
              <a:buFont typeface="Wingdings" pitchFamily="2" charset="2"/>
              <a:buChar char="ü"/>
            </a:pP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accès à la bivalence facilité (participation à l’AF1BS et passage de l’UC Règles sans contraintes de résultats)</a:t>
            </a:r>
          </a:p>
          <a:p>
            <a:pPr marL="800100" lvl="1" indent="-342900">
              <a:lnSpc>
                <a:spcPct val="90000"/>
              </a:lnSpc>
              <a:buClr>
                <a:srgbClr val="002060"/>
              </a:buClr>
              <a:buSzPct val="100000"/>
              <a:buFont typeface="Wingdings" pitchFamily="2" charset="2"/>
              <a:buChar char="ü"/>
            </a:pP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bienveillance et tutorat (communication des points d’appuis et des axes de progression)</a:t>
            </a:r>
          </a:p>
          <a:p>
            <a:pPr marL="800100" lvl="1" indent="-342900">
              <a:lnSpc>
                <a:spcPct val="90000"/>
              </a:lnSpc>
              <a:buClr>
                <a:srgbClr val="002060"/>
              </a:buClr>
              <a:buSzPct val="100000"/>
              <a:buFont typeface="Wingdings" pitchFamily="2" charset="2"/>
              <a:buChar char="ü"/>
            </a:pP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donner le temps de s’organiser (étalement sur 3 saisons soit la mobilisation de 1 week-end et 1 ou 2 jours sur 1064 jours)</a:t>
            </a:r>
          </a:p>
          <a:p>
            <a:pPr marL="800100" lvl="1" indent="-342900">
              <a:lnSpc>
                <a:spcPct val="90000"/>
              </a:lnSpc>
              <a:buClr>
                <a:srgbClr val="002060"/>
              </a:buClr>
              <a:buSzPct val="100000"/>
              <a:buFont typeface="Wingdings" pitchFamily="2" charset="2"/>
              <a:buChar char="ü"/>
            </a:pP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accord d’équivalence selon ancien grade conditionné par des critères transparents (équité) pour les niveaux 2 et 3 prenant en compte au minium les deux saisons antérieures (prise en compte de la compétence acquise)</a:t>
            </a:r>
          </a:p>
          <a:p>
            <a:pPr lvl="1">
              <a:lnSpc>
                <a:spcPct val="90000"/>
              </a:lnSpc>
              <a:buClr>
                <a:srgbClr val="002060"/>
              </a:buClr>
              <a:buSzPct val="100000"/>
            </a:pPr>
            <a:endParaRPr lang="fr-FR" sz="800" dirty="0">
              <a:solidFill>
                <a:srgbClr val="002060"/>
              </a:solidFill>
              <a:latin typeface="Arial" panose="020B0604020202020204" pitchFamily="34" charset="0"/>
              <a:ea typeface="Asap"/>
              <a:cs typeface="Arial" panose="020B0604020202020204" pitchFamily="34" charset="0"/>
              <a:sym typeface="Asap"/>
            </a:endParaRPr>
          </a:p>
          <a:p>
            <a:pPr lvl="1">
              <a:lnSpc>
                <a:spcPct val="90000"/>
              </a:lnSpc>
              <a:buClr>
                <a:srgbClr val="002060"/>
              </a:buClr>
              <a:buSzPct val="100000"/>
            </a:pP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*</a:t>
            </a:r>
            <a:r>
              <a:rPr lang="fr-FR" sz="1200" i="1" dirty="0">
                <a:solidFill>
                  <a:srgbClr val="002060"/>
                </a:solidFill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extraction et archivage des données </a:t>
            </a:r>
            <a:r>
              <a:rPr lang="fr-FR" sz="1200" i="1" dirty="0" err="1">
                <a:solidFill>
                  <a:srgbClr val="002060"/>
                </a:solidFill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Exalto</a:t>
            </a:r>
            <a:r>
              <a:rPr lang="fr-FR" sz="1200" i="1" dirty="0">
                <a:solidFill>
                  <a:srgbClr val="002060"/>
                </a:solidFill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 avant mise à jour des espaces licenciés</a:t>
            </a:r>
            <a:endParaRPr lang="fr-FR" sz="1200" i="1" u="none" strike="noStrike" cap="none" dirty="0">
              <a:solidFill>
                <a:srgbClr val="002060"/>
              </a:solidFill>
              <a:latin typeface="Arial" panose="020B0604020202020204" pitchFamily="34" charset="0"/>
              <a:ea typeface="Asap"/>
              <a:cs typeface="Arial" panose="020B0604020202020204" pitchFamily="34" charset="0"/>
              <a:sym typeface="Asap"/>
            </a:endParaRPr>
          </a:p>
        </p:txBody>
      </p:sp>
    </p:spTree>
    <p:extLst>
      <p:ext uri="{BB962C8B-B14F-4D97-AF65-F5344CB8AC3E}">
        <p14:creationId xmlns:p14="http://schemas.microsoft.com/office/powerpoint/2010/main" val="2362174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7">
          <a:extLst>
            <a:ext uri="{FF2B5EF4-FFF2-40B4-BE49-F238E27FC236}">
              <a16:creationId xmlns:a16="http://schemas.microsoft.com/office/drawing/2014/main" id="{262CA327-3A44-FE86-1164-624030D2F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>
            <a:extLst>
              <a:ext uri="{FF2B5EF4-FFF2-40B4-BE49-F238E27FC236}">
                <a16:creationId xmlns:a16="http://schemas.microsoft.com/office/drawing/2014/main" id="{1BA4DDFE-7DCE-D90D-0E78-0715589039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0343" y="152613"/>
            <a:ext cx="7649428" cy="1249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fr-FR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Obsolescence  programmée</a:t>
            </a:r>
            <a:br>
              <a:rPr lang="fr-FR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anciens diplômes d’Arbitres</a:t>
            </a:r>
            <a:endParaRPr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Google Shape;99;p2">
            <a:extLst>
              <a:ext uri="{FF2B5EF4-FFF2-40B4-BE49-F238E27FC236}">
                <a16:creationId xmlns:a16="http://schemas.microsoft.com/office/drawing/2014/main" id="{C282A77A-8F46-893F-3CA9-8C4E4A6229A2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145043" y="1463039"/>
            <a:ext cx="9835007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</a:pPr>
            <a:r>
              <a:rPr lang="fr-FR" sz="1600" b="1" dirty="0">
                <a:solidFill>
                  <a:srgbClr val="002060"/>
                </a:solidFill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Prendre en compte la réalité du « terrain »</a:t>
            </a:r>
          </a:p>
        </p:txBody>
      </p:sp>
      <p:sp>
        <p:nvSpPr>
          <p:cNvPr id="102" name="Google Shape;102;p2">
            <a:extLst>
              <a:ext uri="{FF2B5EF4-FFF2-40B4-BE49-F238E27FC236}">
                <a16:creationId xmlns:a16="http://schemas.microsoft.com/office/drawing/2014/main" id="{49C6804D-C5CB-8B35-390F-E3ADE1E1208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53213" y="6599583"/>
            <a:ext cx="752786" cy="25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  <p:sp>
        <p:nvSpPr>
          <p:cNvPr id="3" name="Google Shape;100;p2">
            <a:extLst>
              <a:ext uri="{FF2B5EF4-FFF2-40B4-BE49-F238E27FC236}">
                <a16:creationId xmlns:a16="http://schemas.microsoft.com/office/drawing/2014/main" id="{B5B7A629-31A5-29CF-7D25-230A37B704F5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0" y="6604275"/>
            <a:ext cx="1431442" cy="25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30/01/25-v.2.1</a:t>
            </a:r>
            <a:endParaRPr dirty="0"/>
          </a:p>
        </p:txBody>
      </p:sp>
      <p:sp>
        <p:nvSpPr>
          <p:cNvPr id="4" name="Google Shape;101;p2">
            <a:extLst>
              <a:ext uri="{FF2B5EF4-FFF2-40B4-BE49-F238E27FC236}">
                <a16:creationId xmlns:a16="http://schemas.microsoft.com/office/drawing/2014/main" id="{92FF45E2-4F1C-E8AD-53FA-7FDBB27CCFE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431442" y="6598377"/>
            <a:ext cx="7043115" cy="25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Diplômes &amp; Certification d’Arbitres – Obsolecence programmée, modalités, équivalences</a:t>
            </a:r>
            <a:endParaRPr lang="fr-FR" dirty="0"/>
          </a:p>
        </p:txBody>
      </p:sp>
      <p:pic>
        <p:nvPicPr>
          <p:cNvPr id="8" name="Image 7" descr="Une image contenant texte, Graphique, dessin humoristique, logo&#10;&#10;Le contenu généré par l’IA peut être incorrect.">
            <a:extLst>
              <a:ext uri="{FF2B5EF4-FFF2-40B4-BE49-F238E27FC236}">
                <a16:creationId xmlns:a16="http://schemas.microsoft.com/office/drawing/2014/main" id="{44CD35E3-0B69-B322-1A80-9B3727108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28" y="152613"/>
            <a:ext cx="1199814" cy="1199814"/>
          </a:xfrm>
          <a:prstGeom prst="rect">
            <a:avLst/>
          </a:prstGeom>
        </p:spPr>
      </p:pic>
      <p:pic>
        <p:nvPicPr>
          <p:cNvPr id="10" name="Image 9" descr="Une image contenant texte, affiche, graphisme, Graphique&#10;&#10;Le contenu généré par l’IA peut être incorrect.">
            <a:extLst>
              <a:ext uri="{FF2B5EF4-FFF2-40B4-BE49-F238E27FC236}">
                <a16:creationId xmlns:a16="http://schemas.microsoft.com/office/drawing/2014/main" id="{564B52D2-9DAF-3A69-08AA-1A46480F7E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1217" y="33307"/>
            <a:ext cx="1302115" cy="1399036"/>
          </a:xfrm>
          <a:prstGeom prst="rect">
            <a:avLst/>
          </a:prstGeom>
        </p:spPr>
      </p:pic>
      <p:sp>
        <p:nvSpPr>
          <p:cNvPr id="11" name="Google Shape;103;p2">
            <a:extLst>
              <a:ext uri="{FF2B5EF4-FFF2-40B4-BE49-F238E27FC236}">
                <a16:creationId xmlns:a16="http://schemas.microsoft.com/office/drawing/2014/main" id="{8E771802-4CCB-8BCD-9977-BB64833E4359}"/>
              </a:ext>
            </a:extLst>
          </p:cNvPr>
          <p:cNvSpPr txBox="1"/>
          <p:nvPr/>
        </p:nvSpPr>
        <p:spPr>
          <a:xfrm>
            <a:off x="231628" y="1885739"/>
            <a:ext cx="9486237" cy="471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0100" lvl="1" indent="-342900">
              <a:lnSpc>
                <a:spcPct val="150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bénévolat</a:t>
            </a:r>
          </a:p>
          <a:p>
            <a:pPr marL="800100" lvl="1" indent="-342900">
              <a:lnSpc>
                <a:spcPct val="150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crise des vocations</a:t>
            </a:r>
          </a:p>
          <a:p>
            <a:pPr marL="800100" lvl="1" indent="-342900">
              <a:lnSpc>
                <a:spcPct val="150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besoins des clubs et des organes déconcentrés</a:t>
            </a:r>
          </a:p>
          <a:p>
            <a:pPr marL="800100" lvl="1" indent="-342900">
              <a:lnSpc>
                <a:spcPct val="150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beaucoup d’arbitres en cadre de réserve ou en cadre actif en officiant peu</a:t>
            </a:r>
          </a:p>
          <a:p>
            <a:pPr marL="800100" lvl="1" indent="-342900">
              <a:lnSpc>
                <a:spcPct val="150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hétérogénéité de l’accompagnement des arbitres à toutes les échèles</a:t>
            </a:r>
          </a:p>
          <a:p>
            <a:pPr marL="800100" lvl="1" indent="-342900">
              <a:lnSpc>
                <a:spcPct val="150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politique de développement et d’accompagnement des officiels se limitant souvent au paiement de l’inscription à la formation</a:t>
            </a:r>
          </a:p>
          <a:p>
            <a:pPr marL="800100" lvl="1" indent="-342900">
              <a:lnSpc>
                <a:spcPct val="150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efficience des arbitres remise en cause par les acteurs (à tort ou à raison)</a:t>
            </a:r>
          </a:p>
          <a:p>
            <a:pPr marL="800100" lvl="1" indent="-342900">
              <a:lnSpc>
                <a:spcPct val="150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évolution des règles, des diplômes et de la formation</a:t>
            </a:r>
          </a:p>
          <a:p>
            <a:pPr marL="800100" lvl="1" indent="-342900">
              <a:lnSpc>
                <a:spcPct val="150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motivation hétérogène des arbitres à s’inscrire dans une logique de formation continue</a:t>
            </a:r>
          </a:p>
          <a:p>
            <a:pPr marL="800100" lvl="1" indent="-342900">
              <a:lnSpc>
                <a:spcPct val="150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lisibilité et gestion des anciens et nouveaux diplômes compliquée (nomenclatures et compétences validées différentes)</a:t>
            </a:r>
          </a:p>
        </p:txBody>
      </p:sp>
    </p:spTree>
    <p:extLst>
      <p:ext uri="{BB962C8B-B14F-4D97-AF65-F5344CB8AC3E}">
        <p14:creationId xmlns:p14="http://schemas.microsoft.com/office/powerpoint/2010/main" val="2573793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7">
          <a:extLst>
            <a:ext uri="{FF2B5EF4-FFF2-40B4-BE49-F238E27FC236}">
              <a16:creationId xmlns:a16="http://schemas.microsoft.com/office/drawing/2014/main" id="{40E142C9-C734-A40C-7DCF-C2E0A6C53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>
            <a:extLst>
              <a:ext uri="{FF2B5EF4-FFF2-40B4-BE49-F238E27FC236}">
                <a16:creationId xmlns:a16="http://schemas.microsoft.com/office/drawing/2014/main" id="{5A72E716-ED79-0924-277C-FA3B18ECA5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0343" y="152613"/>
            <a:ext cx="7649428" cy="1249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fr-FR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Obsolescence  programmée</a:t>
            </a:r>
            <a:br>
              <a:rPr lang="fr-FR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anciens diplômes d’Arbitres</a:t>
            </a:r>
            <a:endParaRPr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Google Shape;99;p2">
            <a:extLst>
              <a:ext uri="{FF2B5EF4-FFF2-40B4-BE49-F238E27FC236}">
                <a16:creationId xmlns:a16="http://schemas.microsoft.com/office/drawing/2014/main" id="{76AF1684-3C9A-7801-5862-0AFDE1F4D8EE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145043" y="1463039"/>
            <a:ext cx="9835007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</a:pPr>
            <a:r>
              <a:rPr lang="fr-FR" sz="1600" b="1" dirty="0">
                <a:solidFill>
                  <a:srgbClr val="002060"/>
                </a:solidFill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Harmoniser et optimiser</a:t>
            </a:r>
          </a:p>
        </p:txBody>
      </p:sp>
      <p:sp>
        <p:nvSpPr>
          <p:cNvPr id="102" name="Google Shape;102;p2">
            <a:extLst>
              <a:ext uri="{FF2B5EF4-FFF2-40B4-BE49-F238E27FC236}">
                <a16:creationId xmlns:a16="http://schemas.microsoft.com/office/drawing/2014/main" id="{FC754485-9E5C-85D9-C073-C11B8479D20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53213" y="6599583"/>
            <a:ext cx="752786" cy="25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  <p:sp>
        <p:nvSpPr>
          <p:cNvPr id="3" name="Google Shape;100;p2">
            <a:extLst>
              <a:ext uri="{FF2B5EF4-FFF2-40B4-BE49-F238E27FC236}">
                <a16:creationId xmlns:a16="http://schemas.microsoft.com/office/drawing/2014/main" id="{979F45BF-942E-25E5-7036-F7217583974F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0" y="6604275"/>
            <a:ext cx="1431442" cy="25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30/01/25-v.2.1</a:t>
            </a:r>
            <a:endParaRPr dirty="0"/>
          </a:p>
        </p:txBody>
      </p:sp>
      <p:sp>
        <p:nvSpPr>
          <p:cNvPr id="4" name="Google Shape;101;p2">
            <a:extLst>
              <a:ext uri="{FF2B5EF4-FFF2-40B4-BE49-F238E27FC236}">
                <a16:creationId xmlns:a16="http://schemas.microsoft.com/office/drawing/2014/main" id="{583273AD-FEFF-E02B-06E2-75E08A3CCD9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431442" y="6598377"/>
            <a:ext cx="7043115" cy="25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Diplômes &amp; Certification d’Arbitres – Obsolecence programmée, modalités, équivalences</a:t>
            </a:r>
            <a:endParaRPr lang="fr-FR" dirty="0"/>
          </a:p>
        </p:txBody>
      </p:sp>
      <p:pic>
        <p:nvPicPr>
          <p:cNvPr id="8" name="Image 7" descr="Une image contenant texte, Graphique, dessin humoristique, logo&#10;&#10;Le contenu généré par l’IA peut être incorrect.">
            <a:extLst>
              <a:ext uri="{FF2B5EF4-FFF2-40B4-BE49-F238E27FC236}">
                <a16:creationId xmlns:a16="http://schemas.microsoft.com/office/drawing/2014/main" id="{1F75950B-366E-B6B8-5FCE-14D5B6EB9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28" y="152613"/>
            <a:ext cx="1199814" cy="1199814"/>
          </a:xfrm>
          <a:prstGeom prst="rect">
            <a:avLst/>
          </a:prstGeom>
        </p:spPr>
      </p:pic>
      <p:pic>
        <p:nvPicPr>
          <p:cNvPr id="10" name="Image 9" descr="Une image contenant texte, affiche, graphisme, Graphique&#10;&#10;Le contenu généré par l’IA peut être incorrect.">
            <a:extLst>
              <a:ext uri="{FF2B5EF4-FFF2-40B4-BE49-F238E27FC236}">
                <a16:creationId xmlns:a16="http://schemas.microsoft.com/office/drawing/2014/main" id="{3CB2BB2C-5187-817B-9043-ED3A0BE71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1217" y="33307"/>
            <a:ext cx="1302115" cy="1399036"/>
          </a:xfrm>
          <a:prstGeom prst="rect">
            <a:avLst/>
          </a:prstGeom>
        </p:spPr>
      </p:pic>
      <p:sp>
        <p:nvSpPr>
          <p:cNvPr id="11" name="Google Shape;103;p2">
            <a:extLst>
              <a:ext uri="{FF2B5EF4-FFF2-40B4-BE49-F238E27FC236}">
                <a16:creationId xmlns:a16="http://schemas.microsoft.com/office/drawing/2014/main" id="{79EB30FA-9589-9020-2B49-2845B933AA31}"/>
              </a:ext>
            </a:extLst>
          </p:cNvPr>
          <p:cNvSpPr txBox="1"/>
          <p:nvPr/>
        </p:nvSpPr>
        <p:spPr>
          <a:xfrm>
            <a:off x="231628" y="1885739"/>
            <a:ext cx="9486237" cy="471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0100" lvl="1" indent="-342900">
              <a:lnSpc>
                <a:spcPct val="150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mécanique softball utilisée en 12U baseball</a:t>
            </a:r>
          </a:p>
          <a:p>
            <a:pPr marL="800100" lvl="1" indent="-342900">
              <a:lnSpc>
                <a:spcPct val="150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bivalence de niveau 1 attendue pour tous les arbitres actifs (ou revenant au cadre actif)</a:t>
            </a:r>
          </a:p>
          <a:p>
            <a:pPr marL="800100" lvl="1" indent="-342900">
              <a:lnSpc>
                <a:spcPct val="150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abolition des anciens diplômes avec mise en place d’un diplôme transitoire* (AF0 B et AF0 S)</a:t>
            </a:r>
          </a:p>
          <a:p>
            <a:pPr marL="800100" lvl="1" indent="-342900">
              <a:lnSpc>
                <a:spcPct val="150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optimisation de la formation AF1 BS avec l’intégration du nouveau diplôme d’Arbitre Jeunes Baseball et Softball (AJ BS)</a:t>
            </a:r>
          </a:p>
          <a:p>
            <a:pPr marL="800100" lvl="1" indent="-342900">
              <a:lnSpc>
                <a:spcPct val="150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possibilité d’arbitrer avec le diplôme transitoire pendant la phase de transition</a:t>
            </a:r>
          </a:p>
          <a:p>
            <a:pPr marL="800100" lvl="1" indent="-342900">
              <a:lnSpc>
                <a:spcPct val="150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incitation à s’inscrire dans une logique de formation continue pour optimiser son efficience et valider la bivalence</a:t>
            </a:r>
          </a:p>
          <a:p>
            <a:pPr marL="628650" lvl="1" indent="-171450">
              <a:lnSpc>
                <a:spcPct val="150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endParaRPr lang="fr-FR" sz="800" dirty="0">
              <a:solidFill>
                <a:srgbClr val="002060"/>
              </a:solidFill>
              <a:latin typeface="Arial" panose="020B0604020202020204" pitchFamily="34" charset="0"/>
              <a:ea typeface="Asap"/>
              <a:cs typeface="Arial" panose="020B0604020202020204" pitchFamily="34" charset="0"/>
              <a:sym typeface="Asap"/>
            </a:endParaRPr>
          </a:p>
          <a:p>
            <a:pPr lvl="2">
              <a:lnSpc>
                <a:spcPct val="150000"/>
              </a:lnSpc>
              <a:buClr>
                <a:srgbClr val="002060"/>
              </a:buClr>
              <a:buSzPct val="100000"/>
            </a:pP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* </a:t>
            </a:r>
            <a:r>
              <a:rPr lang="fr-FR" sz="1200" i="1" dirty="0">
                <a:solidFill>
                  <a:srgbClr val="002060"/>
                </a:solidFill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extraction et archivage des données </a:t>
            </a:r>
            <a:r>
              <a:rPr lang="fr-FR" sz="1200" i="1" dirty="0" err="1">
                <a:solidFill>
                  <a:srgbClr val="002060"/>
                </a:solidFill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Exalto</a:t>
            </a:r>
            <a:r>
              <a:rPr lang="fr-FR" sz="1200" i="1" dirty="0">
                <a:solidFill>
                  <a:srgbClr val="002060"/>
                </a:solidFill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 avant mise à jour des espaces licenciés</a:t>
            </a:r>
            <a:endParaRPr lang="fr-FR" sz="1200" i="1" u="none" strike="noStrike" cap="none" dirty="0">
              <a:solidFill>
                <a:srgbClr val="002060"/>
              </a:solidFill>
              <a:latin typeface="Arial" panose="020B0604020202020204" pitchFamily="34" charset="0"/>
              <a:ea typeface="Asap"/>
              <a:cs typeface="Arial" panose="020B0604020202020204" pitchFamily="34" charset="0"/>
              <a:sym typeface="Asap"/>
            </a:endParaRPr>
          </a:p>
        </p:txBody>
      </p:sp>
    </p:spTree>
    <p:extLst>
      <p:ext uri="{BB962C8B-B14F-4D97-AF65-F5344CB8AC3E}">
        <p14:creationId xmlns:p14="http://schemas.microsoft.com/office/powerpoint/2010/main" val="1299169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7">
          <a:extLst>
            <a:ext uri="{FF2B5EF4-FFF2-40B4-BE49-F238E27FC236}">
              <a16:creationId xmlns:a16="http://schemas.microsoft.com/office/drawing/2014/main" id="{3323E783-10C0-A9A2-85DA-903592C8F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>
            <a:extLst>
              <a:ext uri="{FF2B5EF4-FFF2-40B4-BE49-F238E27FC236}">
                <a16:creationId xmlns:a16="http://schemas.microsoft.com/office/drawing/2014/main" id="{CF898EEB-7C0A-7826-AA3E-117E0B3C84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0343" y="152613"/>
            <a:ext cx="7649428" cy="1249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fr-FR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Obsolescence  programmée</a:t>
            </a:r>
            <a:br>
              <a:rPr lang="fr-FR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anciens diplômes d’Arbitres</a:t>
            </a:r>
            <a:endParaRPr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Google Shape;99;p2">
            <a:extLst>
              <a:ext uri="{FF2B5EF4-FFF2-40B4-BE49-F238E27FC236}">
                <a16:creationId xmlns:a16="http://schemas.microsoft.com/office/drawing/2014/main" id="{A1463415-2137-3874-B8CC-3D8C71D20E8D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145043" y="1463039"/>
            <a:ext cx="9835007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</a:pPr>
            <a:r>
              <a:rPr lang="fr-FR" sz="1600" b="1" dirty="0">
                <a:solidFill>
                  <a:srgbClr val="002060"/>
                </a:solidFill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Accompagner pour que la formation continue soit perçue comme un investissement au bénéfice de tous </a:t>
            </a:r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(et non une contrainte)</a:t>
            </a:r>
          </a:p>
        </p:txBody>
      </p:sp>
      <p:sp>
        <p:nvSpPr>
          <p:cNvPr id="102" name="Google Shape;102;p2">
            <a:extLst>
              <a:ext uri="{FF2B5EF4-FFF2-40B4-BE49-F238E27FC236}">
                <a16:creationId xmlns:a16="http://schemas.microsoft.com/office/drawing/2014/main" id="{71D36BC7-E9ED-E0D5-ADA7-8FF39F599B5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53213" y="6599583"/>
            <a:ext cx="752786" cy="25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6</a:t>
            </a:fld>
            <a:endParaRPr/>
          </a:p>
        </p:txBody>
      </p:sp>
      <p:sp>
        <p:nvSpPr>
          <p:cNvPr id="3" name="Google Shape;100;p2">
            <a:extLst>
              <a:ext uri="{FF2B5EF4-FFF2-40B4-BE49-F238E27FC236}">
                <a16:creationId xmlns:a16="http://schemas.microsoft.com/office/drawing/2014/main" id="{130C4A42-C350-E76C-1BF2-E59B0E2F8AC6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0" y="6604275"/>
            <a:ext cx="1431442" cy="25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30/01/25-v.2.1</a:t>
            </a:r>
            <a:endParaRPr dirty="0"/>
          </a:p>
        </p:txBody>
      </p:sp>
      <p:sp>
        <p:nvSpPr>
          <p:cNvPr id="4" name="Google Shape;101;p2">
            <a:extLst>
              <a:ext uri="{FF2B5EF4-FFF2-40B4-BE49-F238E27FC236}">
                <a16:creationId xmlns:a16="http://schemas.microsoft.com/office/drawing/2014/main" id="{AE305974-15CB-F4FF-72A2-591D41FECCE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431442" y="6598377"/>
            <a:ext cx="7043115" cy="25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Diplômes &amp; Certification d’Arbitres – Obsolecence programmée, modalités, équivalences</a:t>
            </a:r>
            <a:endParaRPr lang="fr-FR" dirty="0"/>
          </a:p>
        </p:txBody>
      </p:sp>
      <p:pic>
        <p:nvPicPr>
          <p:cNvPr id="8" name="Image 7" descr="Une image contenant texte, Graphique, dessin humoristique, logo&#10;&#10;Le contenu généré par l’IA peut être incorrect.">
            <a:extLst>
              <a:ext uri="{FF2B5EF4-FFF2-40B4-BE49-F238E27FC236}">
                <a16:creationId xmlns:a16="http://schemas.microsoft.com/office/drawing/2014/main" id="{FF3B557D-7827-66C4-43B5-D6A66F2F0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28" y="152613"/>
            <a:ext cx="1199814" cy="1199814"/>
          </a:xfrm>
          <a:prstGeom prst="rect">
            <a:avLst/>
          </a:prstGeom>
        </p:spPr>
      </p:pic>
      <p:pic>
        <p:nvPicPr>
          <p:cNvPr id="10" name="Image 9" descr="Une image contenant texte, affiche, graphisme, Graphique&#10;&#10;Le contenu généré par l’IA peut être incorrect.">
            <a:extLst>
              <a:ext uri="{FF2B5EF4-FFF2-40B4-BE49-F238E27FC236}">
                <a16:creationId xmlns:a16="http://schemas.microsoft.com/office/drawing/2014/main" id="{3515A84E-3718-942E-7F83-65F99DB5B9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1217" y="33307"/>
            <a:ext cx="1302115" cy="1399036"/>
          </a:xfrm>
          <a:prstGeom prst="rect">
            <a:avLst/>
          </a:prstGeom>
        </p:spPr>
      </p:pic>
      <p:sp>
        <p:nvSpPr>
          <p:cNvPr id="11" name="Google Shape;103;p2">
            <a:extLst>
              <a:ext uri="{FF2B5EF4-FFF2-40B4-BE49-F238E27FC236}">
                <a16:creationId xmlns:a16="http://schemas.microsoft.com/office/drawing/2014/main" id="{10B494CF-9FD1-106C-ECD3-EF3E9DF04A83}"/>
              </a:ext>
            </a:extLst>
          </p:cNvPr>
          <p:cNvSpPr txBox="1"/>
          <p:nvPr/>
        </p:nvSpPr>
        <p:spPr>
          <a:xfrm>
            <a:off x="231628" y="1947131"/>
            <a:ext cx="9486237" cy="4652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0100" lvl="1" indent="-342900">
              <a:lnSpc>
                <a:spcPct val="150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communication de l’échéancier et des modalités d’équivalence utilisant tous les canaux disponibles (collectifs et individuels)</a:t>
            </a:r>
          </a:p>
          <a:p>
            <a:pPr marL="800100" lvl="1" indent="-342900">
              <a:lnSpc>
                <a:spcPct val="150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accès à la bivalence facilité (participation à l’AF1BS et passage de l’UC Règles sans contraintes de résultats)</a:t>
            </a:r>
          </a:p>
          <a:p>
            <a:pPr marL="800100" lvl="1" indent="-342900">
              <a:lnSpc>
                <a:spcPct val="150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bienveillance et tutorat (communication des points d’appuis et des axes de progression)</a:t>
            </a:r>
          </a:p>
          <a:p>
            <a:pPr marL="800100" lvl="1" indent="-342900">
              <a:lnSpc>
                <a:spcPct val="150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donner le temps de s’organiser (étalement sur 3 saisons soit la mobilisation de 1 week-end et 1 ou 2 jours sur 1064 jours)</a:t>
            </a:r>
          </a:p>
          <a:p>
            <a:pPr marL="800100" lvl="1" indent="-342900">
              <a:lnSpc>
                <a:spcPct val="150000"/>
              </a:lnSpc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2060"/>
                </a:solidFill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accord d’équivalence selon ancien grade conditionné par des critères transparents (équité) pour les niveaux 2 et 3 prenant en compte au minium les deux saisons antérieures (prise en compte de la compétence acquise)</a:t>
            </a:r>
          </a:p>
        </p:txBody>
      </p:sp>
    </p:spTree>
    <p:extLst>
      <p:ext uri="{BB962C8B-B14F-4D97-AF65-F5344CB8AC3E}">
        <p14:creationId xmlns:p14="http://schemas.microsoft.com/office/powerpoint/2010/main" val="1186475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>
          <a:extLst>
            <a:ext uri="{FF2B5EF4-FFF2-40B4-BE49-F238E27FC236}">
              <a16:creationId xmlns:a16="http://schemas.microsoft.com/office/drawing/2014/main" id="{A38BDD8C-EADD-E1A0-5AAB-7D915FB3C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>
            <a:extLst>
              <a:ext uri="{FF2B5EF4-FFF2-40B4-BE49-F238E27FC236}">
                <a16:creationId xmlns:a16="http://schemas.microsoft.com/office/drawing/2014/main" id="{EAC854A9-4E71-6711-C0EF-4CD91C7ED9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0343" y="152613"/>
            <a:ext cx="7649428" cy="1249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fr-FR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Obsolescence  programmée</a:t>
            </a:r>
            <a:br>
              <a:rPr lang="fr-FR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anciens diplômes d’Arbitres</a:t>
            </a:r>
            <a:endParaRPr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Google Shape;99;p2">
            <a:extLst>
              <a:ext uri="{FF2B5EF4-FFF2-40B4-BE49-F238E27FC236}">
                <a16:creationId xmlns:a16="http://schemas.microsoft.com/office/drawing/2014/main" id="{460D05D4-E6C8-1CCC-4819-104B7EAF7051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145043" y="1463039"/>
            <a:ext cx="9835007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r-FR" sz="1600" b="1" dirty="0">
                <a:solidFill>
                  <a:srgbClr val="002060"/>
                </a:solidFill>
                <a:latin typeface="Arial" panose="020B0604020202020204" pitchFamily="34" charset="0"/>
                <a:ea typeface="Asap"/>
                <a:cs typeface="Arial" panose="020B0604020202020204" pitchFamily="34" charset="0"/>
                <a:sym typeface="Asap"/>
              </a:rPr>
              <a:t>Modalités de transition et d’équivalence</a:t>
            </a:r>
            <a:endParaRPr sz="1600" dirty="0">
              <a:solidFill>
                <a:srgbClr val="002060"/>
              </a:solidFill>
              <a:latin typeface="Arial" panose="020B0604020202020204" pitchFamily="34" charset="0"/>
              <a:ea typeface="Asap"/>
              <a:cs typeface="Arial" panose="020B0604020202020204" pitchFamily="34" charset="0"/>
              <a:sym typeface="Asap"/>
            </a:endParaRPr>
          </a:p>
        </p:txBody>
      </p:sp>
      <p:sp>
        <p:nvSpPr>
          <p:cNvPr id="102" name="Google Shape;102;p2">
            <a:extLst>
              <a:ext uri="{FF2B5EF4-FFF2-40B4-BE49-F238E27FC236}">
                <a16:creationId xmlns:a16="http://schemas.microsoft.com/office/drawing/2014/main" id="{47F57C4E-F73D-0D41-B032-CD0B6E8D695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53213" y="6599583"/>
            <a:ext cx="752786" cy="25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7</a:t>
            </a:fld>
            <a:endParaRPr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F1B4AC7-EFAE-D0EA-B6CD-3A32A502149B}"/>
              </a:ext>
            </a:extLst>
          </p:cNvPr>
          <p:cNvSpPr txBox="1"/>
          <p:nvPr/>
        </p:nvSpPr>
        <p:spPr>
          <a:xfrm>
            <a:off x="368937" y="6377035"/>
            <a:ext cx="93162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* Les obligations pour un arbitre du cadre de réserve souhaitant repasser actif sont les mêmes  </a:t>
            </a:r>
          </a:p>
        </p:txBody>
      </p:sp>
      <p:sp>
        <p:nvSpPr>
          <p:cNvPr id="3" name="Google Shape;100;p2">
            <a:extLst>
              <a:ext uri="{FF2B5EF4-FFF2-40B4-BE49-F238E27FC236}">
                <a16:creationId xmlns:a16="http://schemas.microsoft.com/office/drawing/2014/main" id="{596AAF63-1634-E24F-051F-86AB20AE489F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0" y="6604275"/>
            <a:ext cx="1431442" cy="25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30/01/25-v.2.1</a:t>
            </a:r>
            <a:endParaRPr dirty="0"/>
          </a:p>
        </p:txBody>
      </p:sp>
      <p:sp>
        <p:nvSpPr>
          <p:cNvPr id="4" name="Google Shape;101;p2">
            <a:extLst>
              <a:ext uri="{FF2B5EF4-FFF2-40B4-BE49-F238E27FC236}">
                <a16:creationId xmlns:a16="http://schemas.microsoft.com/office/drawing/2014/main" id="{B90FA1FA-6E9E-44DA-837A-0B46299D07A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431442" y="6598377"/>
            <a:ext cx="7043115" cy="25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Diplômes &amp; Certification d’Arbitres – Obsolecence programmée, modalités, équivalences</a:t>
            </a:r>
            <a:endParaRPr lang="fr-FR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8BD9E225-0C56-32EC-F75A-45CF85EA36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166637"/>
              </p:ext>
            </p:extLst>
          </p:nvPr>
        </p:nvGraphicFramePr>
        <p:xfrm>
          <a:off x="231629" y="1892843"/>
          <a:ext cx="9453541" cy="4483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8169">
                  <a:extLst>
                    <a:ext uri="{9D8B030D-6E8A-4147-A177-3AD203B41FA5}">
                      <a16:colId xmlns:a16="http://schemas.microsoft.com/office/drawing/2014/main" val="363893783"/>
                    </a:ext>
                  </a:extLst>
                </a:gridCol>
                <a:gridCol w="1554995">
                  <a:extLst>
                    <a:ext uri="{9D8B030D-6E8A-4147-A177-3AD203B41FA5}">
                      <a16:colId xmlns:a16="http://schemas.microsoft.com/office/drawing/2014/main" val="160173521"/>
                    </a:ext>
                  </a:extLst>
                </a:gridCol>
                <a:gridCol w="1952421">
                  <a:extLst>
                    <a:ext uri="{9D8B030D-6E8A-4147-A177-3AD203B41FA5}">
                      <a16:colId xmlns:a16="http://schemas.microsoft.com/office/drawing/2014/main" val="969871818"/>
                    </a:ext>
                  </a:extLst>
                </a:gridCol>
                <a:gridCol w="1019372">
                  <a:extLst>
                    <a:ext uri="{9D8B030D-6E8A-4147-A177-3AD203B41FA5}">
                      <a16:colId xmlns:a16="http://schemas.microsoft.com/office/drawing/2014/main" val="3671746996"/>
                    </a:ext>
                  </a:extLst>
                </a:gridCol>
                <a:gridCol w="1019372">
                  <a:extLst>
                    <a:ext uri="{9D8B030D-6E8A-4147-A177-3AD203B41FA5}">
                      <a16:colId xmlns:a16="http://schemas.microsoft.com/office/drawing/2014/main" val="522793752"/>
                    </a:ext>
                  </a:extLst>
                </a:gridCol>
                <a:gridCol w="1019372">
                  <a:extLst>
                    <a:ext uri="{9D8B030D-6E8A-4147-A177-3AD203B41FA5}">
                      <a16:colId xmlns:a16="http://schemas.microsoft.com/office/drawing/2014/main" val="1613455134"/>
                    </a:ext>
                  </a:extLst>
                </a:gridCol>
                <a:gridCol w="1329840">
                  <a:extLst>
                    <a:ext uri="{9D8B030D-6E8A-4147-A177-3AD203B41FA5}">
                      <a16:colId xmlns:a16="http://schemas.microsoft.com/office/drawing/2014/main" val="42119743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lt1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Échéances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dirty="0">
                          <a:solidFill>
                            <a:schemeClr val="lt1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À partir du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dirty="0">
                          <a:solidFill>
                            <a:schemeClr val="lt1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31 janvier 2025</a:t>
                      </a:r>
                      <a:endParaRPr sz="1200" b="1" dirty="0">
                        <a:solidFill>
                          <a:schemeClr val="lt1"/>
                        </a:solidFill>
                        <a:latin typeface="Asap" panose="02000506040000020004" pitchFamily="2" charset="77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dirty="0">
                          <a:solidFill>
                            <a:schemeClr val="lt1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Avant le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dirty="0">
                          <a:solidFill>
                            <a:schemeClr val="lt1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31 décembre 2027</a:t>
                      </a:r>
                      <a:endParaRPr sz="1200" b="1" dirty="0">
                        <a:solidFill>
                          <a:schemeClr val="lt1"/>
                        </a:solidFill>
                        <a:latin typeface="Asap" panose="02000506040000020004" pitchFamily="2" charset="77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0" dirty="0">
                          <a:solidFill>
                            <a:schemeClr val="lt1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Entre le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dirty="0">
                          <a:solidFill>
                            <a:schemeClr val="lt1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31 janvier 2025 et le 31 décembre 2027</a:t>
                      </a:r>
                    </a:p>
                  </a:txBody>
                  <a:tcPr marL="45720" marR="4572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200" b="1" dirty="0">
                        <a:solidFill>
                          <a:schemeClr val="lt1"/>
                        </a:solidFill>
                        <a:latin typeface="Asap" panose="02000506040000020004" pitchFamily="2" charset="77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bg1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1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31 décembre 2027</a:t>
                      </a:r>
                    </a:p>
                  </a:txBody>
                  <a:tcPr marL="45720" marR="972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330829"/>
                  </a:ext>
                </a:extLst>
              </a:tr>
              <a:tr h="2100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dirty="0">
                          <a:solidFill>
                            <a:schemeClr val="bg1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J’ai un </a:t>
                      </a:r>
                      <a:r>
                        <a:rPr lang="fr-FR" sz="1100" b="0" i="0" dirty="0">
                          <a:solidFill>
                            <a:schemeClr val="bg1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(ou plusieurs) </a:t>
                      </a:r>
                      <a:r>
                        <a:rPr lang="fr-FR" sz="1100" b="1" i="0" dirty="0">
                          <a:solidFill>
                            <a:schemeClr val="bg1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ancien</a:t>
                      </a:r>
                      <a:r>
                        <a:rPr lang="fr-FR" sz="1100" b="0" i="0" dirty="0">
                          <a:solidFill>
                            <a:schemeClr val="bg1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(s)</a:t>
                      </a:r>
                      <a:r>
                        <a:rPr lang="fr-FR" sz="1100" b="1" i="0" dirty="0">
                          <a:solidFill>
                            <a:schemeClr val="bg1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 diplôme</a:t>
                      </a:r>
                      <a:r>
                        <a:rPr lang="fr-FR" sz="1100" b="0" i="0" dirty="0">
                          <a:solidFill>
                            <a:schemeClr val="bg1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(s)</a:t>
                      </a:r>
                      <a:r>
                        <a:rPr lang="fr-FR" sz="1100" b="1" i="0" dirty="0">
                          <a:solidFill>
                            <a:schemeClr val="bg1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 d’arbitre en baseball </a:t>
                      </a:r>
                      <a:r>
                        <a:rPr lang="fr-FR" sz="1100" b="0" i="0" dirty="0">
                          <a:solidFill>
                            <a:schemeClr val="bg1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et/ou </a:t>
                      </a:r>
                      <a:r>
                        <a:rPr lang="fr-FR" sz="1100" b="1" i="0" dirty="0">
                          <a:solidFill>
                            <a:schemeClr val="bg1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en softball</a:t>
                      </a:r>
                    </a:p>
                  </a:txBody>
                  <a:tcPr marL="45720" marR="4572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0" dirty="0">
                          <a:solidFill>
                            <a:schemeClr val="bg1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Un diplôme transitoire m’est affecté</a:t>
                      </a:r>
                    </a:p>
                  </a:txBody>
                  <a:tcPr marL="45720" marR="4572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0" dirty="0">
                          <a:solidFill>
                            <a:schemeClr val="bg1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Je m’investis dans une logique de formation continue</a:t>
                      </a:r>
                      <a:endParaRPr sz="1100" b="0" dirty="0">
                        <a:solidFill>
                          <a:schemeClr val="bg1"/>
                        </a:solidFill>
                        <a:latin typeface="Asap" panose="02000506040000020004" pitchFamily="2" charset="77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0" dirty="0">
                          <a:solidFill>
                            <a:schemeClr val="bg1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Selon mon ancien grade, je peux obtenir une équivalence vers le niveau 2 ou 3, sous réserve de remplir une des conditions ci-après entre le 1</a:t>
                      </a:r>
                      <a:r>
                        <a:rPr lang="fr-FR" sz="1100" b="0" baseline="30000" dirty="0">
                          <a:solidFill>
                            <a:schemeClr val="bg1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er</a:t>
                      </a:r>
                      <a:r>
                        <a:rPr lang="fr-FR" sz="1100" b="0" dirty="0">
                          <a:solidFill>
                            <a:schemeClr val="bg1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 mars 2023 et le 31 octobre 2027 :</a:t>
                      </a:r>
                      <a:endParaRPr sz="1100" b="0" dirty="0">
                        <a:solidFill>
                          <a:schemeClr val="bg1"/>
                        </a:solidFill>
                        <a:latin typeface="Asap" panose="02000506040000020004" pitchFamily="2" charset="77"/>
                        <a:cs typeface="Arial" panose="020B0604020202020204" pitchFamily="34" charset="0"/>
                      </a:endParaRPr>
                    </a:p>
                  </a:txBody>
                  <a:tcPr marL="45720" marR="4572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dirty="0">
                        <a:solidFill>
                          <a:schemeClr val="tx1"/>
                        </a:solidFill>
                        <a:latin typeface="Asap" panose="02000506040000020004" pitchFamily="2" charset="77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dirty="0">
                        <a:solidFill>
                          <a:schemeClr val="tx1"/>
                        </a:solidFill>
                        <a:latin typeface="Asap" panose="02000506040000020004" pitchFamily="2" charset="77"/>
                        <a:cs typeface="Arial" panose="020B0604020202020204" pitchFamily="34" charset="0"/>
                      </a:endParaRPr>
                    </a:p>
                  </a:txBody>
                  <a:tcPr marL="45720" marR="4572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100" b="1" dirty="0">
                          <a:solidFill>
                            <a:schemeClr val="bg1"/>
                          </a:solidFill>
                          <a:latin typeface="Asap" panose="02000506040000020004" pitchFamily="2" charset="77"/>
                        </a:rPr>
                        <a:t>Ancien</a:t>
                      </a:r>
                      <a:r>
                        <a:rPr lang="fr-FR" sz="1100" b="0" dirty="0">
                          <a:solidFill>
                            <a:schemeClr val="bg1"/>
                          </a:solidFill>
                          <a:latin typeface="Asap" panose="02000506040000020004" pitchFamily="2" charset="77"/>
                        </a:rPr>
                        <a:t>(s)</a:t>
                      </a:r>
                      <a:r>
                        <a:rPr lang="fr-FR" sz="1100" b="1" dirty="0">
                          <a:solidFill>
                            <a:schemeClr val="bg1"/>
                          </a:solidFill>
                          <a:latin typeface="Asap" panose="02000506040000020004" pitchFamily="2" charset="77"/>
                        </a:rPr>
                        <a:t> diplôme</a:t>
                      </a:r>
                      <a:r>
                        <a:rPr lang="fr-FR" sz="1100" b="0" dirty="0">
                          <a:solidFill>
                            <a:schemeClr val="bg1"/>
                          </a:solidFill>
                          <a:latin typeface="Asap" panose="02000506040000020004" pitchFamily="2" charset="77"/>
                        </a:rPr>
                        <a:t>(s) </a:t>
                      </a:r>
                      <a:r>
                        <a:rPr lang="fr-FR" sz="1100" b="1" dirty="0">
                          <a:solidFill>
                            <a:schemeClr val="bg1"/>
                          </a:solidFill>
                          <a:latin typeface="Asap" panose="02000506040000020004" pitchFamily="2" charset="77"/>
                        </a:rPr>
                        <a:t>définitivement</a:t>
                      </a:r>
                    </a:p>
                    <a:p>
                      <a:pPr algn="l"/>
                      <a:r>
                        <a:rPr lang="fr-FR" sz="1100" b="1" dirty="0">
                          <a:solidFill>
                            <a:schemeClr val="bg1"/>
                          </a:solidFill>
                          <a:latin typeface="Asap" panose="02000506040000020004" pitchFamily="2" charset="77"/>
                        </a:rPr>
                        <a:t>OBSOLÈTE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781030"/>
                  </a:ext>
                </a:extLst>
              </a:tr>
              <a:tr h="45867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AD Baseball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dirty="0"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Arbitre Départemental Baseball</a:t>
                      </a:r>
                      <a:endParaRPr sz="800" dirty="0">
                        <a:latin typeface="Asap" panose="02000506040000020004" pitchFamily="2" charset="77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b="1" dirty="0">
                          <a:solidFill>
                            <a:srgbClr val="0070C0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J’ai un diplôme transitoire </a:t>
                      </a:r>
                      <a:r>
                        <a:rPr lang="fr-FR" sz="800" b="0" dirty="0">
                          <a:solidFill>
                            <a:schemeClr val="tx1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à la place de mon ancien diplôme (qui est archivé)</a:t>
                      </a:r>
                      <a:endParaRPr lang="fr-FR" sz="800" b="1" dirty="0">
                        <a:solidFill>
                          <a:srgbClr val="0070C0"/>
                        </a:solidFill>
                        <a:latin typeface="Asap" panose="02000506040000020004" pitchFamily="2" charset="77"/>
                        <a:cs typeface="Arial" panose="020B0604020202020204" pitchFamily="34" charset="0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dirty="0">
                          <a:solidFill>
                            <a:srgbClr val="0070C0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AF0 B</a:t>
                      </a: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Si je suis dans le cadre actif, je peux continuer à arbitrer.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800" b="1" dirty="0">
                          <a:solidFill>
                            <a:srgbClr val="0070C0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Afin d’actualiser mes connaissances et d’optimiser mon efficience, et d’avoir un retour sur mes points d’appui et mes axes de progression </a:t>
                      </a:r>
                      <a:r>
                        <a:rPr lang="fr-FR" sz="800" dirty="0"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fr-FR" sz="400" dirty="0">
                        <a:latin typeface="Asap" panose="02000506040000020004" pitchFamily="2" charset="77"/>
                        <a:cs typeface="Arial" panose="020B0604020202020204" pitchFamily="34" charset="0"/>
                      </a:endParaRPr>
                    </a:p>
                    <a:p>
                      <a:pPr marL="36000" marR="0" lvl="0" indent="-360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800" dirty="0"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800" b="1" dirty="0">
                          <a:solidFill>
                            <a:schemeClr val="accent6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sans contrainte de résultats :</a:t>
                      </a:r>
                    </a:p>
                    <a:p>
                      <a:pPr marL="36000" lvl="0" indent="-3600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800" b="1" dirty="0">
                          <a:solidFill>
                            <a:schemeClr val="accent6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 je participe à un </a:t>
                      </a:r>
                      <a:r>
                        <a:rPr lang="fr-FR" sz="800" b="1" dirty="0">
                          <a:solidFill>
                            <a:srgbClr val="C00000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stage AF1 BS </a:t>
                      </a:r>
                      <a:r>
                        <a:rPr lang="fr-FR" sz="800" b="0" dirty="0">
                          <a:solidFill>
                            <a:schemeClr val="tx1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(si je n’en suis pas titulaire)</a:t>
                      </a:r>
                    </a:p>
                    <a:p>
                      <a:pPr marL="36000" lvl="0" indent="-3600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800" dirty="0"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800" b="1" dirty="0">
                          <a:solidFill>
                            <a:schemeClr val="accent6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je passe l’ </a:t>
                      </a:r>
                      <a:r>
                        <a:rPr lang="fr-FR" sz="800" b="1" dirty="0">
                          <a:solidFill>
                            <a:srgbClr val="C00000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UC Règles</a:t>
                      </a: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fr-FR" sz="400" b="1" dirty="0">
                        <a:solidFill>
                          <a:schemeClr val="accent6"/>
                        </a:solidFill>
                        <a:latin typeface="Asap" panose="02000506040000020004" pitchFamily="2" charset="77"/>
                        <a:cs typeface="Arial" panose="020B0604020202020204" pitchFamily="34" charset="0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b="1" dirty="0">
                          <a:solidFill>
                            <a:srgbClr val="0070C0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Je valide ma bivalence en baseball et en softball avec le diplôme</a:t>
                      </a: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dirty="0">
                          <a:solidFill>
                            <a:srgbClr val="0070C0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AF1 BS</a:t>
                      </a: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b="0" dirty="0">
                          <a:solidFill>
                            <a:schemeClr val="tx1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Mon diplôme transitoire est supprimé. </a:t>
                      </a:r>
                      <a:r>
                        <a:rPr lang="fr-FR" sz="800" dirty="0">
                          <a:solidFill>
                            <a:schemeClr val="tx1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Si j’étais en cadre de réserve je réintègre le cadre actif. Je peux arbitrer en baseball ou en softball. La CFA peut m’assigner en championnat national si je suis coopté.</a:t>
                      </a:r>
                      <a:endParaRPr lang="fr-FR" sz="800" dirty="0">
                        <a:latin typeface="Asap" panose="02000506040000020004" pitchFamily="2" charset="77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0" dirty="0" err="1">
                          <a:solidFill>
                            <a:srgbClr val="002060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Supervisé.e</a:t>
                      </a:r>
                      <a:endParaRPr lang="fr-FR" sz="1100" b="0" dirty="0">
                        <a:solidFill>
                          <a:srgbClr val="002060"/>
                        </a:solidFill>
                        <a:latin typeface="Asap" panose="02000506040000020004" pitchFamily="2" charset="77"/>
                        <a:cs typeface="Arial" panose="020B060402020202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b="0" dirty="0">
                          <a:solidFill>
                            <a:srgbClr val="002060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dans la discipline</a:t>
                      </a:r>
                      <a:endParaRPr sz="800" b="0" dirty="0">
                        <a:solidFill>
                          <a:srgbClr val="002060"/>
                        </a:solidFill>
                        <a:latin typeface="Asap" panose="02000506040000020004" pitchFamily="2" charset="77"/>
                        <a:cs typeface="Arial" panose="020B0604020202020204" pitchFamily="34" charset="0"/>
                      </a:endParaRPr>
                    </a:p>
                  </a:txBody>
                  <a:tcPr marL="45720" marR="45720" marT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0" dirty="0" err="1">
                          <a:solidFill>
                            <a:srgbClr val="002060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Assigné.e</a:t>
                      </a:r>
                      <a:endParaRPr lang="fr-FR" sz="1100" b="0" dirty="0">
                        <a:solidFill>
                          <a:srgbClr val="002060"/>
                        </a:solidFill>
                        <a:latin typeface="Asap" panose="02000506040000020004" pitchFamily="2" charset="77"/>
                        <a:cs typeface="Arial" panose="020B060402020202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b="0" dirty="0">
                          <a:solidFill>
                            <a:srgbClr val="002060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en D1 ou D2</a:t>
                      </a:r>
                      <a:endParaRPr sz="800" b="0" dirty="0">
                        <a:solidFill>
                          <a:srgbClr val="002060"/>
                        </a:solidFill>
                        <a:latin typeface="Asap" panose="02000506040000020004" pitchFamily="2" charset="77"/>
                        <a:cs typeface="Arial" panose="020B0604020202020204" pitchFamily="34" charset="0"/>
                      </a:endParaRPr>
                    </a:p>
                  </a:txBody>
                  <a:tcPr marL="45720" marR="45720" marT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0" dirty="0" err="1">
                          <a:solidFill>
                            <a:srgbClr val="002060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Certifié.e</a:t>
                      </a:r>
                      <a:endParaRPr lang="fr-FR" sz="1100" b="0" dirty="0">
                        <a:solidFill>
                          <a:srgbClr val="002060"/>
                        </a:solidFill>
                        <a:latin typeface="Asap" panose="02000506040000020004" pitchFamily="2" charset="77"/>
                        <a:cs typeface="Arial" panose="020B060402020202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b="0" dirty="0">
                          <a:solidFill>
                            <a:srgbClr val="002060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Europe ou Monde</a:t>
                      </a:r>
                      <a:endParaRPr sz="800" b="0" dirty="0">
                        <a:solidFill>
                          <a:srgbClr val="002060"/>
                        </a:solidFill>
                        <a:latin typeface="Asap" panose="02000506040000020004" pitchFamily="2" charset="77"/>
                        <a:cs typeface="Arial" panose="020B0604020202020204" pitchFamily="34" charset="0"/>
                      </a:endParaRPr>
                    </a:p>
                  </a:txBody>
                  <a:tcPr marL="45720" marR="45720" marT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>
                          <a:solidFill>
                            <a:schemeClr val="tx1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Si je n’ai pas obtenu ma bivalence et/ou si j’ai basculé dans le cadre de réserve : </a:t>
                      </a:r>
                      <a:r>
                        <a:rPr lang="fr-FR" sz="800" b="1" dirty="0">
                          <a:solidFill>
                            <a:srgbClr val="C00000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si je souhaite à nouveau arbitrer, je dois m’investir dans la logique de  formation continue en (re)passant l’UC Règles et en participant au présentiel d’un AF1 BS.</a:t>
                      </a:r>
                    </a:p>
                  </a:txBody>
                  <a:tcPr marL="45720" marR="457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8452996"/>
                  </a:ext>
                </a:extLst>
              </a:tr>
              <a:tr h="458672"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AR Baseball</a:t>
                      </a:r>
                    </a:p>
                    <a:p>
                      <a:r>
                        <a:rPr lang="fr-FR" sz="800" dirty="0"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Arbitre Régional Baseball</a:t>
                      </a:r>
                      <a:endParaRPr sz="800" dirty="0">
                        <a:latin typeface="Asap" panose="02000506040000020004" pitchFamily="2" charset="77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/>
                    </a:p>
                  </a:txBody>
                  <a:tcPr marL="91425" marR="91425" marT="91425" marB="91425" anchor="ctr"/>
                </a:tc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dirty="0">
                          <a:solidFill>
                            <a:srgbClr val="0070C0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AF2 B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dirty="0"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selon évaluation</a:t>
                      </a:r>
                      <a:endParaRPr sz="800" dirty="0">
                        <a:latin typeface="Asap" panose="02000506040000020004" pitchFamily="2" charset="77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70C0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AF2 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si 4 assignations</a:t>
                      </a:r>
                    </a:p>
                  </a:txBody>
                  <a:tcPr marL="45720" marR="457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800" dirty="0">
                        <a:latin typeface="Asap" panose="02000506040000020004" pitchFamily="2" charset="77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813503"/>
                  </a:ext>
                </a:extLst>
              </a:tr>
              <a:tr h="458672"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AN Baseball</a:t>
                      </a:r>
                    </a:p>
                    <a:p>
                      <a:r>
                        <a:rPr lang="fr-FR" sz="800" dirty="0"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Arbitre National Baseball</a:t>
                      </a:r>
                      <a:endParaRPr sz="800" dirty="0">
                        <a:latin typeface="Asap" panose="02000506040000020004" pitchFamily="2" charset="77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/>
                    </a:p>
                  </a:txBody>
                  <a:tcPr marL="91425" marR="91425" marT="91425" marB="91425" anchor="ctr"/>
                </a:tc>
                <a:tc v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>
                          <a:solidFill>
                            <a:srgbClr val="0070C0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AF2B</a:t>
                      </a:r>
                      <a:r>
                        <a:rPr lang="fr-FR" sz="800" dirty="0"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 ou </a:t>
                      </a:r>
                      <a:r>
                        <a:rPr lang="fr-FR" sz="1200" b="1" dirty="0">
                          <a:solidFill>
                            <a:srgbClr val="0070C0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AF3 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selon évaluation</a:t>
                      </a:r>
                    </a:p>
                  </a:txBody>
                  <a:tcPr marL="45720" marR="457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70C0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AF3 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si 8 assignations</a:t>
                      </a:r>
                    </a:p>
                  </a:txBody>
                  <a:tcPr marL="45720" marR="457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70C0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AF3 B</a:t>
                      </a:r>
                    </a:p>
                  </a:txBody>
                  <a:tcPr marL="45720" marR="457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929615"/>
                  </a:ext>
                </a:extLst>
              </a:tr>
              <a:tr h="458672"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AR Softball</a:t>
                      </a:r>
                    </a:p>
                    <a:p>
                      <a:r>
                        <a:rPr lang="fr-FR" sz="800" dirty="0">
                          <a:solidFill>
                            <a:schemeClr val="dk1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Arbitre Régional Softball</a:t>
                      </a:r>
                      <a:endParaRPr sz="1200" dirty="0">
                        <a:latin typeface="Asap" panose="02000506040000020004" pitchFamily="2" charset="77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b="1" dirty="0">
                          <a:solidFill>
                            <a:srgbClr val="0070C0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J’ai un diplôme transitoire </a:t>
                      </a:r>
                      <a:r>
                        <a:rPr lang="fr-FR" sz="800" b="0" dirty="0">
                          <a:solidFill>
                            <a:schemeClr val="tx1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à la place de mon ancien diplôme (qui est archivé)</a:t>
                      </a:r>
                      <a:endParaRPr lang="fr-FR" sz="800" b="1" dirty="0">
                        <a:solidFill>
                          <a:srgbClr val="0070C0"/>
                        </a:solidFill>
                        <a:latin typeface="Asap" panose="02000506040000020004" pitchFamily="2" charset="77"/>
                        <a:cs typeface="Arial" panose="020B0604020202020204" pitchFamily="34" charset="0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dirty="0">
                          <a:solidFill>
                            <a:srgbClr val="0070C0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AF0 S</a:t>
                      </a: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dirty="0">
                          <a:solidFill>
                            <a:schemeClr val="tx1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Si je suis dans le cadre actif, je peux continuer à arbitrer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>
                          <a:solidFill>
                            <a:srgbClr val="0070C0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AF2 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selon évaluation</a:t>
                      </a:r>
                    </a:p>
                  </a:txBody>
                  <a:tcPr marL="45720" marR="457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70C0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AF2 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si 4 assignations</a:t>
                      </a:r>
                    </a:p>
                  </a:txBody>
                  <a:tcPr marL="45720" marR="457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800" dirty="0">
                        <a:latin typeface="Asap" panose="02000506040000020004" pitchFamily="2" charset="77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327753"/>
                  </a:ext>
                </a:extLst>
              </a:tr>
              <a:tr h="45867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dirty="0"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AN Softball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dirty="0">
                          <a:solidFill>
                            <a:schemeClr val="dk1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Arbitre national Softball</a:t>
                      </a:r>
                      <a:endParaRPr sz="1200" dirty="0">
                        <a:latin typeface="Asap" panose="02000506040000020004" pitchFamily="2" charset="77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>
                          <a:solidFill>
                            <a:srgbClr val="0070C0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AF2 S</a:t>
                      </a:r>
                      <a:r>
                        <a:rPr lang="fr-FR" sz="800" dirty="0"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 ou </a:t>
                      </a:r>
                      <a:r>
                        <a:rPr lang="fr-FR" sz="1200" b="1" dirty="0">
                          <a:solidFill>
                            <a:srgbClr val="0070C0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AF3 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selon évaluation</a:t>
                      </a:r>
                    </a:p>
                  </a:txBody>
                  <a:tcPr marL="45720" marR="457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70C0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AF3 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si 8 assignations</a:t>
                      </a:r>
                    </a:p>
                  </a:txBody>
                  <a:tcPr marL="45720" marR="457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rgbClr val="0070C0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AF3 S</a:t>
                      </a:r>
                    </a:p>
                  </a:txBody>
                  <a:tcPr marL="45720" marR="4572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753843"/>
                  </a:ext>
                </a:extLst>
              </a:tr>
              <a:tr h="45867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i="0" dirty="0">
                          <a:solidFill>
                            <a:sysClr val="windowText" lastClr="000000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JA Baseball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i="0" dirty="0">
                          <a:solidFill>
                            <a:sysClr val="windowText" lastClr="000000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Jeune Arbitre Baseball</a:t>
                      </a:r>
                      <a:endParaRPr lang="fr-FR" sz="800" b="1" i="0" dirty="0">
                        <a:solidFill>
                          <a:sysClr val="windowText" lastClr="000000"/>
                        </a:solidFill>
                        <a:latin typeface="Asap" panose="02000506040000020004" pitchFamily="2" charset="77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 diplôme n’est plus délivré depuis octobre </a:t>
                      </a:r>
                      <a:r>
                        <a:rPr lang="fr-FR" sz="80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2024. Il sera définitivement obsolète le 31 décembre 2027. </a:t>
                      </a:r>
                      <a:r>
                        <a:rPr lang="fr-FR" sz="8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est remplacé par la Certification </a:t>
                      </a:r>
                      <a:r>
                        <a:rPr lang="fr-FR" sz="800" b="1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Arbitre Jeunes Baseball &amp; Softball (AJ BS) </a:t>
                      </a:r>
                      <a:r>
                        <a:rPr lang="fr-FR" sz="800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depuis octobre 2024. Ouvert à tout licencié dès 12 ans, quel que soit l’âge d’obtention, l’AJ BS à une durée limitée de 4 ans non renouvelable. Pour l’obtenir il faut avoir l’UC Règles et participer à une formation AF1 BS et avoir 30/60 en pratique et une moyenne générale de 10/20.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>
                        <a:latin typeface="Asap" panose="02000506040000020004" pitchFamily="2" charset="77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>
                        <a:latin typeface="Asap" panose="02000506040000020004" pitchFamily="2" charset="77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>
                        <a:latin typeface="Asap" panose="02000506040000020004" pitchFamily="2" charset="77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 dirty="0">
                        <a:latin typeface="Asap" panose="02000506040000020004" pitchFamily="2" charset="77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4049136"/>
                  </a:ext>
                </a:extLst>
              </a:tr>
              <a:tr h="45867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i="0" dirty="0">
                          <a:solidFill>
                            <a:sysClr val="windowText" lastClr="000000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AA Baseball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i="0" dirty="0">
                          <a:solidFill>
                            <a:sysClr val="windowText" lastClr="000000"/>
                          </a:solidFill>
                          <a:latin typeface="Asap" panose="02000506040000020004" pitchFamily="2" charset="77"/>
                          <a:cs typeface="Arial" panose="020B0604020202020204" pitchFamily="34" charset="0"/>
                        </a:rPr>
                        <a:t>Arbitre Auxiliaire Baseball</a:t>
                      </a:r>
                      <a:endParaRPr lang="fr-FR" sz="800" b="1" i="0" dirty="0">
                        <a:solidFill>
                          <a:sysClr val="windowText" lastClr="000000"/>
                        </a:solidFill>
                        <a:latin typeface="Asap" panose="02000506040000020004" pitchFamily="2" charset="77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 diplôme est obsolète depuis 2017.</a:t>
                      </a:r>
                      <a:endParaRPr lang="fr-FR" sz="800" dirty="0">
                        <a:latin typeface="Asap" panose="02000506040000020004" pitchFamily="2" charset="77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 dirty="0">
                        <a:latin typeface="Asap" panose="02000506040000020004" pitchFamily="2" charset="77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>
                        <a:latin typeface="Asap" panose="02000506040000020004" pitchFamily="2" charset="77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>
                        <a:latin typeface="Asap" panose="02000506040000020004" pitchFamily="2" charset="77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 dirty="0">
                        <a:latin typeface="Asap" panose="02000506040000020004" pitchFamily="2" charset="77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5133229"/>
                  </a:ext>
                </a:extLst>
              </a:tr>
            </a:tbl>
          </a:graphicData>
        </a:graphic>
      </p:graphicFrame>
      <p:pic>
        <p:nvPicPr>
          <p:cNvPr id="8" name="Image 7" descr="Une image contenant texte, Graphique, dessin humoristique, logo&#10;&#10;Le contenu généré par l’IA peut être incorrect.">
            <a:extLst>
              <a:ext uri="{FF2B5EF4-FFF2-40B4-BE49-F238E27FC236}">
                <a16:creationId xmlns:a16="http://schemas.microsoft.com/office/drawing/2014/main" id="{E3EC19DA-E2CB-9526-D2FB-0D005C583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28" y="152613"/>
            <a:ext cx="1199814" cy="1199814"/>
          </a:xfrm>
          <a:prstGeom prst="rect">
            <a:avLst/>
          </a:prstGeom>
        </p:spPr>
      </p:pic>
      <p:pic>
        <p:nvPicPr>
          <p:cNvPr id="10" name="Image 9" descr="Une image contenant texte, affiche, graphisme, Graphique&#10;&#10;Le contenu généré par l’IA peut être incorrect.">
            <a:extLst>
              <a:ext uri="{FF2B5EF4-FFF2-40B4-BE49-F238E27FC236}">
                <a16:creationId xmlns:a16="http://schemas.microsoft.com/office/drawing/2014/main" id="{2E5AEF43-AD26-473E-915F-9C12CECA3B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1217" y="33307"/>
            <a:ext cx="1302115" cy="139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85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>
          <a:extLst>
            <a:ext uri="{FF2B5EF4-FFF2-40B4-BE49-F238E27FC236}">
              <a16:creationId xmlns:a16="http://schemas.microsoft.com/office/drawing/2014/main" id="{E3F66C9B-E2F6-918E-BD4A-7B117E294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>
            <a:extLst>
              <a:ext uri="{FF2B5EF4-FFF2-40B4-BE49-F238E27FC236}">
                <a16:creationId xmlns:a16="http://schemas.microsoft.com/office/drawing/2014/main" id="{7D9C9EF3-D30C-1F03-151D-E5E84A77193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53213" y="6599583"/>
            <a:ext cx="752786" cy="25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8</a:t>
            </a:fld>
            <a:endParaRPr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9A09B34-20A6-F65B-C277-6651512AB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810" y="231962"/>
            <a:ext cx="4776382" cy="61812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Google Shape;100;p2">
            <a:extLst>
              <a:ext uri="{FF2B5EF4-FFF2-40B4-BE49-F238E27FC236}">
                <a16:creationId xmlns:a16="http://schemas.microsoft.com/office/drawing/2014/main" id="{D1948084-F8B9-5277-FB69-38886F5D361B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0" y="6604275"/>
            <a:ext cx="1431442" cy="25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30/01/25-v.2.1</a:t>
            </a:r>
            <a:endParaRPr dirty="0"/>
          </a:p>
        </p:txBody>
      </p:sp>
      <p:sp>
        <p:nvSpPr>
          <p:cNvPr id="8" name="Google Shape;101;p2">
            <a:extLst>
              <a:ext uri="{FF2B5EF4-FFF2-40B4-BE49-F238E27FC236}">
                <a16:creationId xmlns:a16="http://schemas.microsoft.com/office/drawing/2014/main" id="{B51B7E69-D1D1-B467-21E6-D078BAC9EE8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431442" y="6598377"/>
            <a:ext cx="7043115" cy="25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Diplômes &amp; Certification d’Arbitres – Obsolecence programmée, modalités, équivalences</a:t>
            </a:r>
            <a:endParaRPr lang="fr-FR" dirty="0"/>
          </a:p>
        </p:txBody>
      </p:sp>
      <p:sp>
        <p:nvSpPr>
          <p:cNvPr id="9" name="Google Shape;98;p2">
            <a:extLst>
              <a:ext uri="{FF2B5EF4-FFF2-40B4-BE49-F238E27FC236}">
                <a16:creationId xmlns:a16="http://schemas.microsoft.com/office/drawing/2014/main" id="{F4177BA4-9274-3DDE-C57F-678D89C372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0343" y="152613"/>
            <a:ext cx="3710848" cy="1320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fr-FR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Fiches de synthèse</a:t>
            </a:r>
            <a:endParaRPr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 descr="Une image contenant texte, affiche, graphisme, Graphique&#10;&#10;Le contenu généré par l’IA peut être incorrect.">
            <a:extLst>
              <a:ext uri="{FF2B5EF4-FFF2-40B4-BE49-F238E27FC236}">
                <a16:creationId xmlns:a16="http://schemas.microsoft.com/office/drawing/2014/main" id="{3EBCB4DA-2076-385C-44B1-68F729834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63" y="113389"/>
            <a:ext cx="1302115" cy="139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85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>
          <a:extLst>
            <a:ext uri="{FF2B5EF4-FFF2-40B4-BE49-F238E27FC236}">
              <a16:creationId xmlns:a16="http://schemas.microsoft.com/office/drawing/2014/main" id="{B2C5AFDF-F82E-97CE-DE52-9862D6A60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>
            <a:extLst>
              <a:ext uri="{FF2B5EF4-FFF2-40B4-BE49-F238E27FC236}">
                <a16:creationId xmlns:a16="http://schemas.microsoft.com/office/drawing/2014/main" id="{903A53EF-88A9-4C5E-A41D-09B107CD7A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53213" y="6599583"/>
            <a:ext cx="752786" cy="25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9</a:t>
            </a:fld>
            <a:endParaRPr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BB70A46-F895-6408-DE48-56AE7A2B2D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2575" y="256506"/>
            <a:ext cx="4776504" cy="6181357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Google Shape;100;p2">
            <a:extLst>
              <a:ext uri="{FF2B5EF4-FFF2-40B4-BE49-F238E27FC236}">
                <a16:creationId xmlns:a16="http://schemas.microsoft.com/office/drawing/2014/main" id="{1E8E8B2A-EBF0-7F4A-2622-496F861895B0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0" y="6604275"/>
            <a:ext cx="1431442" cy="25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30/01/25-v.2.1</a:t>
            </a:r>
            <a:endParaRPr dirty="0"/>
          </a:p>
        </p:txBody>
      </p:sp>
      <p:sp>
        <p:nvSpPr>
          <p:cNvPr id="8" name="Google Shape;101;p2">
            <a:extLst>
              <a:ext uri="{FF2B5EF4-FFF2-40B4-BE49-F238E27FC236}">
                <a16:creationId xmlns:a16="http://schemas.microsoft.com/office/drawing/2014/main" id="{DB7E4E38-D49B-4237-45A8-B02F464DBC5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1431442" y="6598377"/>
            <a:ext cx="7043115" cy="25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Diplômes &amp; Certification d’Arbitres – Obsolecence programmée, modalités, équivalences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380E2D2-F300-F911-FE3A-8C0EDA6EE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6920" y="251341"/>
            <a:ext cx="4776505" cy="618135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20478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3208</TotalTime>
  <Words>1552</Words>
  <Application>Microsoft Macintosh PowerPoint</Application>
  <PresentationFormat>Format A4 (210 x 297 mm)</PresentationFormat>
  <Paragraphs>191</Paragraphs>
  <Slides>9</Slides>
  <Notes>9</Notes>
  <HiddenSlides>3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Aptos</vt:lpstr>
      <vt:lpstr>Aptos Display</vt:lpstr>
      <vt:lpstr>Arial</vt:lpstr>
      <vt:lpstr>Asap</vt:lpstr>
      <vt:lpstr>Play</vt:lpstr>
      <vt:lpstr>Wingdings</vt:lpstr>
      <vt:lpstr>Thème Office</vt:lpstr>
      <vt:lpstr>OBSOLESCENCE PROGRAMMÉE anciens diplômes d’Arbitres avis favorable du CD (cf. procès -verbal  de la réunion du 24 octobre 2024) </vt:lpstr>
      <vt:lpstr>Obsolescence  programmée anciens diplômes d’Arbitres</vt:lpstr>
      <vt:lpstr>Obsolescence  programmée anciens diplômes d’Arbitres</vt:lpstr>
      <vt:lpstr>Obsolescence  programmée anciens diplômes d’Arbitres</vt:lpstr>
      <vt:lpstr>Obsolescence  programmée anciens diplômes d’Arbitres</vt:lpstr>
      <vt:lpstr>Obsolescence  programmée anciens diplômes d’Arbitres</vt:lpstr>
      <vt:lpstr>Obsolescence  programmée anciens diplômes d’Arbitres</vt:lpstr>
      <vt:lpstr>Fiches de synthèse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Aina RAJOHNSON</dc:creator>
  <cp:lastModifiedBy>Aina RAJOHNSON</cp:lastModifiedBy>
  <cp:revision>15</cp:revision>
  <cp:lastPrinted>2025-01-28T09:07:47Z</cp:lastPrinted>
  <dcterms:created xsi:type="dcterms:W3CDTF">2024-09-06T10:18:39Z</dcterms:created>
  <dcterms:modified xsi:type="dcterms:W3CDTF">2025-01-30T10:59:10Z</dcterms:modified>
</cp:coreProperties>
</file>